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F96502-F6AD-4B7C-BC83-CC63723F8097}"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EA0B6-C52F-4F83-967B-6E6BC30B0370}" type="slidenum">
              <a:rPr lang="en-US" smtClean="0"/>
              <a:t>‹#›</a:t>
            </a:fld>
            <a:endParaRPr lang="en-US"/>
          </a:p>
        </p:txBody>
      </p:sp>
    </p:spTree>
    <p:extLst>
      <p:ext uri="{BB962C8B-B14F-4D97-AF65-F5344CB8AC3E}">
        <p14:creationId xmlns:p14="http://schemas.microsoft.com/office/powerpoint/2010/main" val="374266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96502-F6AD-4B7C-BC83-CC63723F8097}"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EA0B6-C52F-4F83-967B-6E6BC30B0370}" type="slidenum">
              <a:rPr lang="en-US" smtClean="0"/>
              <a:t>‹#›</a:t>
            </a:fld>
            <a:endParaRPr lang="en-US"/>
          </a:p>
        </p:txBody>
      </p:sp>
    </p:spTree>
    <p:extLst>
      <p:ext uri="{BB962C8B-B14F-4D97-AF65-F5344CB8AC3E}">
        <p14:creationId xmlns:p14="http://schemas.microsoft.com/office/powerpoint/2010/main" val="149728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96502-F6AD-4B7C-BC83-CC63723F8097}"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EA0B6-C52F-4F83-967B-6E6BC30B0370}" type="slidenum">
              <a:rPr lang="en-US" smtClean="0"/>
              <a:t>‹#›</a:t>
            </a:fld>
            <a:endParaRPr lang="en-US"/>
          </a:p>
        </p:txBody>
      </p:sp>
    </p:spTree>
    <p:extLst>
      <p:ext uri="{BB962C8B-B14F-4D97-AF65-F5344CB8AC3E}">
        <p14:creationId xmlns:p14="http://schemas.microsoft.com/office/powerpoint/2010/main" val="356688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96502-F6AD-4B7C-BC83-CC63723F8097}"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EA0B6-C52F-4F83-967B-6E6BC30B0370}" type="slidenum">
              <a:rPr lang="en-US" smtClean="0"/>
              <a:t>‹#›</a:t>
            </a:fld>
            <a:endParaRPr lang="en-US"/>
          </a:p>
        </p:txBody>
      </p:sp>
    </p:spTree>
    <p:extLst>
      <p:ext uri="{BB962C8B-B14F-4D97-AF65-F5344CB8AC3E}">
        <p14:creationId xmlns:p14="http://schemas.microsoft.com/office/powerpoint/2010/main" val="408037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96502-F6AD-4B7C-BC83-CC63723F8097}"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EA0B6-C52F-4F83-967B-6E6BC30B0370}" type="slidenum">
              <a:rPr lang="en-US" smtClean="0"/>
              <a:t>‹#›</a:t>
            </a:fld>
            <a:endParaRPr lang="en-US"/>
          </a:p>
        </p:txBody>
      </p:sp>
    </p:spTree>
    <p:extLst>
      <p:ext uri="{BB962C8B-B14F-4D97-AF65-F5344CB8AC3E}">
        <p14:creationId xmlns:p14="http://schemas.microsoft.com/office/powerpoint/2010/main" val="33011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F96502-F6AD-4B7C-BC83-CC63723F8097}"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EA0B6-C52F-4F83-967B-6E6BC30B0370}" type="slidenum">
              <a:rPr lang="en-US" smtClean="0"/>
              <a:t>‹#›</a:t>
            </a:fld>
            <a:endParaRPr lang="en-US"/>
          </a:p>
        </p:txBody>
      </p:sp>
    </p:spTree>
    <p:extLst>
      <p:ext uri="{BB962C8B-B14F-4D97-AF65-F5344CB8AC3E}">
        <p14:creationId xmlns:p14="http://schemas.microsoft.com/office/powerpoint/2010/main" val="232340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F96502-F6AD-4B7C-BC83-CC63723F8097}" type="datetimeFigureOut">
              <a:rPr lang="en-US" smtClean="0"/>
              <a:t>10/10/2021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2EA0B6-C52F-4F83-967B-6E6BC30B0370}" type="slidenum">
              <a:rPr lang="en-US" smtClean="0"/>
              <a:t>‹#›</a:t>
            </a:fld>
            <a:endParaRPr lang="en-US"/>
          </a:p>
        </p:txBody>
      </p:sp>
    </p:spTree>
    <p:extLst>
      <p:ext uri="{BB962C8B-B14F-4D97-AF65-F5344CB8AC3E}">
        <p14:creationId xmlns:p14="http://schemas.microsoft.com/office/powerpoint/2010/main" val="66829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96502-F6AD-4B7C-BC83-CC63723F8097}" type="datetimeFigureOut">
              <a:rPr lang="en-US" smtClean="0"/>
              <a:t>10/10/2021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2EA0B6-C52F-4F83-967B-6E6BC30B0370}" type="slidenum">
              <a:rPr lang="en-US" smtClean="0"/>
              <a:t>‹#›</a:t>
            </a:fld>
            <a:endParaRPr lang="en-US"/>
          </a:p>
        </p:txBody>
      </p:sp>
    </p:spTree>
    <p:extLst>
      <p:ext uri="{BB962C8B-B14F-4D97-AF65-F5344CB8AC3E}">
        <p14:creationId xmlns:p14="http://schemas.microsoft.com/office/powerpoint/2010/main" val="140246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96502-F6AD-4B7C-BC83-CC63723F8097}" type="datetimeFigureOut">
              <a:rPr lang="en-US" smtClean="0"/>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2EA0B6-C52F-4F83-967B-6E6BC30B0370}" type="slidenum">
              <a:rPr lang="en-US" smtClean="0"/>
              <a:t>‹#›</a:t>
            </a:fld>
            <a:endParaRPr lang="en-US"/>
          </a:p>
        </p:txBody>
      </p:sp>
    </p:spTree>
    <p:extLst>
      <p:ext uri="{BB962C8B-B14F-4D97-AF65-F5344CB8AC3E}">
        <p14:creationId xmlns:p14="http://schemas.microsoft.com/office/powerpoint/2010/main" val="93269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96502-F6AD-4B7C-BC83-CC63723F8097}"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EA0B6-C52F-4F83-967B-6E6BC30B0370}" type="slidenum">
              <a:rPr lang="en-US" smtClean="0"/>
              <a:t>‹#›</a:t>
            </a:fld>
            <a:endParaRPr lang="en-US"/>
          </a:p>
        </p:txBody>
      </p:sp>
    </p:spTree>
    <p:extLst>
      <p:ext uri="{BB962C8B-B14F-4D97-AF65-F5344CB8AC3E}">
        <p14:creationId xmlns:p14="http://schemas.microsoft.com/office/powerpoint/2010/main" val="65143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96502-F6AD-4B7C-BC83-CC63723F8097}"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EA0B6-C52F-4F83-967B-6E6BC30B0370}" type="slidenum">
              <a:rPr lang="en-US" smtClean="0"/>
              <a:t>‹#›</a:t>
            </a:fld>
            <a:endParaRPr lang="en-US"/>
          </a:p>
        </p:txBody>
      </p:sp>
    </p:spTree>
    <p:extLst>
      <p:ext uri="{BB962C8B-B14F-4D97-AF65-F5344CB8AC3E}">
        <p14:creationId xmlns:p14="http://schemas.microsoft.com/office/powerpoint/2010/main" val="193068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96502-F6AD-4B7C-BC83-CC63723F8097}" type="datetimeFigureOut">
              <a:rPr lang="en-US" smtClean="0"/>
              <a:t>10/10/2021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EA0B6-C52F-4F83-967B-6E6BC30B0370}" type="slidenum">
              <a:rPr lang="en-US" smtClean="0"/>
              <a:t>‹#›</a:t>
            </a:fld>
            <a:endParaRPr lang="en-US"/>
          </a:p>
        </p:txBody>
      </p:sp>
    </p:spTree>
    <p:extLst>
      <p:ext uri="{BB962C8B-B14F-4D97-AF65-F5344CB8AC3E}">
        <p14:creationId xmlns:p14="http://schemas.microsoft.com/office/powerpoint/2010/main" val="427614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19.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8.wmf"/><Relationship Id="rId9" Type="http://schemas.openxmlformats.org/officeDocument/2006/relationships/image" Target="../media/image1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image" Target="../media/image12.wmf"/><Relationship Id="rId12"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1.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6.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9.wmf"/><Relationship Id="rId4" Type="http://schemas.openxmlformats.org/officeDocument/2006/relationships/image" Target="../media/image7.wmf"/><Relationship Id="rId9" Type="http://schemas.openxmlformats.org/officeDocument/2006/relationships/oleObject" Target="../embeddings/oleObject5.bin"/><Relationship Id="rId14"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8539" y="-1"/>
            <a:ext cx="13066643" cy="7195931"/>
          </a:xfrm>
          <a:prstGeom prst="rect">
            <a:avLst/>
          </a:prstGeom>
        </p:spPr>
      </p:pic>
      <p:sp>
        <p:nvSpPr>
          <p:cNvPr id="2" name="Title 1"/>
          <p:cNvSpPr>
            <a:spLocks noGrp="1"/>
          </p:cNvSpPr>
          <p:nvPr>
            <p:ph type="ctrTitle"/>
          </p:nvPr>
        </p:nvSpPr>
        <p:spPr>
          <a:xfrm>
            <a:off x="1488076" y="2664823"/>
            <a:ext cx="9144000" cy="1406480"/>
          </a:xfrm>
        </p:spPr>
        <p:txBody>
          <a:bodyPr>
            <a:normAutofit/>
          </a:bodyPr>
          <a:lstStyle/>
          <a:p>
            <a:r>
              <a:rPr lang="vi-VN" sz="4400" b="1" dirty="0" smtClean="0">
                <a:solidFill>
                  <a:srgbClr val="FFFF00"/>
                </a:solidFill>
              </a:rPr>
              <a:t>BÀI 11</a:t>
            </a:r>
            <a:br>
              <a:rPr lang="vi-VN" sz="4400" b="1" dirty="0" smtClean="0">
                <a:solidFill>
                  <a:srgbClr val="FFFF00"/>
                </a:solidFill>
              </a:rPr>
            </a:br>
            <a:r>
              <a:rPr lang="vi-VN" sz="4400" b="1" dirty="0" smtClean="0">
                <a:solidFill>
                  <a:srgbClr val="FFFF00"/>
                </a:solidFill>
              </a:rPr>
              <a:t>LIÊN KẾT GEN VÀ HOÁN VỊ GEN</a:t>
            </a:r>
            <a:endParaRPr lang="en-US" sz="4400" b="1" dirty="0">
              <a:solidFill>
                <a:srgbClr val="FFFF00"/>
              </a:solidFill>
            </a:endParaRPr>
          </a:p>
        </p:txBody>
      </p:sp>
    </p:spTree>
    <p:extLst>
      <p:ext uri="{BB962C8B-B14F-4D97-AF65-F5344CB8AC3E}">
        <p14:creationId xmlns:p14="http://schemas.microsoft.com/office/powerpoint/2010/main" val="402433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507" y="1162593"/>
            <a:ext cx="10905309" cy="5014369"/>
          </a:xfrm>
        </p:spPr>
        <p:txBody>
          <a:bodyPr/>
          <a:lstStyle/>
          <a:p>
            <a:pPr indent="457200">
              <a:lnSpc>
                <a:spcPct val="100000"/>
              </a:lnSpc>
              <a:spcAft>
                <a:spcPts val="0"/>
              </a:spcAft>
            </a:pPr>
            <a:r>
              <a:rPr lang="fr-FR" sz="2400" dirty="0">
                <a:latin typeface="Times New Roman" panose="02020603050405020304" pitchFamily="18" charset="0"/>
                <a:ea typeface="Batang" panose="02030600000101010101" pitchFamily="18" charset="-127"/>
                <a:cs typeface="Times New Roman" panose="02020603050405020304" pitchFamily="18" charset="0"/>
              </a:rPr>
              <a:t>F</a:t>
            </a:r>
            <a:r>
              <a:rPr lang="fr-FR" sz="2400" baseline="-25000" dirty="0">
                <a:latin typeface="Times New Roman" panose="02020603050405020304" pitchFamily="18" charset="0"/>
                <a:ea typeface="Batang" panose="02030600000101010101" pitchFamily="18" charset="-127"/>
                <a:cs typeface="Times New Roman" panose="02020603050405020304" pitchFamily="18" charset="0"/>
              </a:rPr>
              <a:t>a</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xuất</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hiện</a:t>
            </a:r>
            <a:r>
              <a:rPr lang="fr-FR" sz="2400" dirty="0">
                <a:latin typeface="Times New Roman" panose="02020603050405020304" pitchFamily="18" charset="0"/>
                <a:ea typeface="Batang" panose="02030600000101010101" pitchFamily="18" charset="-127"/>
                <a:cs typeface="Times New Roman" panose="02020603050405020304" pitchFamily="18" charset="0"/>
              </a:rPr>
              <a:t> 4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loại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kiểu</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hình</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mà</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ruồi</a:t>
            </a:r>
            <a:r>
              <a:rPr lang="fr-FR" sz="2400" dirty="0">
                <a:latin typeface="Times New Roman" panose="02020603050405020304" pitchFamily="18" charset="0"/>
                <a:ea typeface="Batang" panose="02030600000101010101" pitchFamily="18" charset="-127"/>
                <a:cs typeface="Times New Roman" panose="02020603050405020304" pitchFamily="18" charset="0"/>
              </a:rPr>
              <a:t> ♂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Thân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đen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cánh</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cụt</a:t>
            </a:r>
            <a:r>
              <a:rPr lang="fr-FR" sz="2400" dirty="0">
                <a:latin typeface="Times New Roman" panose="02020603050405020304" pitchFamily="18" charset="0"/>
                <a:ea typeface="Batang" panose="02030600000101010101" pitchFamily="18" charset="-127"/>
                <a:cs typeface="Times New Roman" panose="02020603050405020304" pitchFamily="18" charset="0"/>
              </a:rPr>
              <a:t> do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có</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cả</a:t>
            </a:r>
            <a:r>
              <a:rPr lang="fr-FR" sz="2400" dirty="0">
                <a:latin typeface="Times New Roman" panose="02020603050405020304" pitchFamily="18" charset="0"/>
                <a:ea typeface="Batang" panose="02030600000101010101" pitchFamily="18" charset="-127"/>
                <a:cs typeface="Times New Roman" panose="02020603050405020304" pitchFamily="18" charset="0"/>
              </a:rPr>
              <a:t> 2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cặp</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gen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đồng</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hợp</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lặn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bb</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vv</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nên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chỉ</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cho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b="1" u="sng" dirty="0">
                <a:latin typeface="Times New Roman" panose="02020603050405020304" pitchFamily="18" charset="0"/>
                <a:ea typeface="Batang" panose="02030600000101010101" pitchFamily="18" charset="-127"/>
                <a:cs typeface="Times New Roman" panose="02020603050405020304" pitchFamily="18" charset="0"/>
              </a:rPr>
              <a:t>1</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loại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giao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tử</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bv</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với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tỉ</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lệ</a:t>
            </a:r>
            <a:r>
              <a:rPr lang="fr-FR" sz="2400" dirty="0">
                <a:latin typeface="Times New Roman" panose="02020603050405020304" pitchFamily="18" charset="0"/>
                <a:ea typeface="Batang" panose="02030600000101010101" pitchFamily="18" charset="-127"/>
                <a:cs typeface="Times New Roman" panose="02020603050405020304" pitchFamily="18" charset="0"/>
              </a:rPr>
              <a:t> 100% </a:t>
            </a:r>
            <a:r>
              <a:rPr lang="en-US" sz="2400" dirty="0">
                <a:latin typeface="Times New Roman" panose="02020603050405020304" pitchFamily="18" charset="0"/>
                <a:ea typeface="Batang" panose="02030600000101010101" pitchFamily="18" charset="-127"/>
                <a:cs typeface="Times New Roman" panose="02020603050405020304" pitchFamily="18" charset="0"/>
                <a:sym typeface="Wingdings" panose="05000000000000000000" pitchFamily="2" charset="2"/>
              </a:rPr>
              <a:t></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ruồi</a:t>
            </a:r>
            <a:r>
              <a:rPr lang="fr-FR" sz="2400" dirty="0">
                <a:latin typeface="Times New Roman" panose="02020603050405020304" pitchFamily="18" charset="0"/>
                <a:ea typeface="Batang" panose="02030600000101010101" pitchFamily="18" charset="-127"/>
                <a:cs typeface="Times New Roman" panose="02020603050405020304" pitchFamily="18" charset="0"/>
              </a:rPr>
              <a:t> ♀ F</a:t>
            </a:r>
            <a:r>
              <a:rPr lang="fr-FR" sz="2400" baseline="-25000" dirty="0">
                <a:latin typeface="Times New Roman" panose="02020603050405020304" pitchFamily="18" charset="0"/>
                <a:ea typeface="Batang" panose="02030600000101010101" pitchFamily="18" charset="-127"/>
                <a:cs typeface="Times New Roman" panose="02020603050405020304" pitchFamily="18" charset="0"/>
              </a:rPr>
              <a:t>1</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Thân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xám</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cánh</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dài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phải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cho</a:t>
            </a:r>
            <a:r>
              <a:rPr lang="fr-FR" sz="2400" dirty="0">
                <a:latin typeface="Times New Roman" panose="02020603050405020304" pitchFamily="18" charset="0"/>
                <a:ea typeface="Batang" panose="02030600000101010101" pitchFamily="18" charset="-127"/>
                <a:cs typeface="Times New Roman" panose="02020603050405020304" pitchFamily="18" charset="0"/>
              </a:rPr>
              <a:t> 4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loại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giao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tử</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trong</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đó</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có</a:t>
            </a:r>
            <a:r>
              <a:rPr lang="fr-FR" sz="2400" dirty="0">
                <a:latin typeface="Times New Roman" panose="02020603050405020304" pitchFamily="18" charset="0"/>
                <a:ea typeface="Batang" panose="02030600000101010101" pitchFamily="18" charset="-127"/>
                <a:cs typeface="Times New Roman" panose="02020603050405020304" pitchFamily="18" charset="0"/>
              </a:rPr>
              <a:t> 2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loại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giao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tử</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chiếm</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tỷ</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lệ</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cao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mỗi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loại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chiếm</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tỉ</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lệ</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b="1" u="sng" dirty="0">
                <a:latin typeface="Times New Roman" panose="02020603050405020304" pitchFamily="18" charset="0"/>
                <a:ea typeface="Batang" panose="02030600000101010101" pitchFamily="18" charset="-127"/>
                <a:cs typeface="Times New Roman" panose="02020603050405020304" pitchFamily="18" charset="0"/>
              </a:rPr>
              <a:t>41,5%</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và</a:t>
            </a:r>
            <a:r>
              <a:rPr lang="fr-FR" sz="2400" dirty="0">
                <a:latin typeface="Times New Roman" panose="02020603050405020304" pitchFamily="18" charset="0"/>
                <a:ea typeface="Batang" panose="02030600000101010101" pitchFamily="18" charset="-127"/>
                <a:cs typeface="Times New Roman" panose="02020603050405020304" pitchFamily="18" charset="0"/>
              </a:rPr>
              <a:t> 2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loại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giao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tử</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khác</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chiếm</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tỉ</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lệ</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thấp</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mỗi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loại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chiếm</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tỷ</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lệ</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b="1" dirty="0">
                <a:latin typeface="Times New Roman" panose="02020603050405020304" pitchFamily="18" charset="0"/>
                <a:ea typeface="Batang" panose="02030600000101010101" pitchFamily="18" charset="-127"/>
                <a:cs typeface="Times New Roman" panose="02020603050405020304" pitchFamily="18" charset="0"/>
              </a:rPr>
              <a:t>8,5%</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a:latin typeface="Times New Roman" panose="02020603050405020304" pitchFamily="18" charset="0"/>
                <a:ea typeface="Batang" panose="02030600000101010101" pitchFamily="18" charset="-127"/>
                <a:cs typeface="Times New Roman" panose="02020603050405020304" pitchFamily="18" charset="0"/>
                <a:sym typeface="Wingdings" panose="05000000000000000000" pitchFamily="2" charset="2"/>
              </a:rPr>
              <a:t></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Đã</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có</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hiện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tượng</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hoán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vị</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gen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xảy</a:t>
            </a:r>
            <a:r>
              <a:rPr lang="fr-FR" sz="2400" dirty="0">
                <a:latin typeface="Times New Roman" panose="02020603050405020304" pitchFamily="18" charset="0"/>
                <a:ea typeface="Batang" panose="02030600000101010101" pitchFamily="18" charset="-127"/>
                <a:cs typeface="Times New Roman" panose="02020603050405020304" pitchFamily="18" charset="0"/>
              </a:rPr>
              <a:t> ra:</a:t>
            </a:r>
            <a:endParaRPr lang="en-US" sz="2400" dirty="0">
              <a:latin typeface="Times New Roman" panose="02020603050405020304" pitchFamily="18" charset="0"/>
              <a:cs typeface="Times New Roman" panose="02020603050405020304" pitchFamily="18" charset="0"/>
            </a:endParaRPr>
          </a:p>
          <a:p>
            <a:pPr indent="457200">
              <a:lnSpc>
                <a:spcPct val="100000"/>
              </a:lnSpc>
              <a:spcAft>
                <a:spcPts val="0"/>
              </a:spcAft>
            </a:pPr>
            <a:r>
              <a:rPr lang="fr-FR" sz="2400" dirty="0" err="1">
                <a:latin typeface="Times New Roman" panose="02020603050405020304" pitchFamily="18" charset="0"/>
                <a:ea typeface="Batang" panose="02030600000101010101" pitchFamily="18" charset="-127"/>
                <a:cs typeface="Times New Roman" panose="02020603050405020304" pitchFamily="18" charset="0"/>
              </a:rPr>
              <a:t>Ruồi</a:t>
            </a:r>
            <a:r>
              <a:rPr lang="fr-FR" sz="2400" dirty="0">
                <a:latin typeface="Times New Roman" panose="02020603050405020304" pitchFamily="18" charset="0"/>
                <a:ea typeface="Batang" panose="02030600000101010101" pitchFamily="18" charset="-127"/>
                <a:cs typeface="Times New Roman" panose="02020603050405020304" pitchFamily="18" charset="0"/>
              </a:rPr>
              <a:t> ♀ F</a:t>
            </a:r>
            <a:r>
              <a:rPr lang="fr-FR" sz="2400" baseline="-25000" dirty="0">
                <a:latin typeface="Times New Roman" panose="02020603050405020304" pitchFamily="18" charset="0"/>
                <a:ea typeface="Batang" panose="02030600000101010101" pitchFamily="18" charset="-127"/>
                <a:cs typeface="Times New Roman" panose="02020603050405020304" pitchFamily="18" charset="0"/>
              </a:rPr>
              <a:t>1</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thân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xám</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cánh</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dài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có</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kiểu</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gen</a:t>
            </a:r>
            <a:r>
              <a:rPr lang="fr-FR" sz="2400" dirty="0">
                <a:latin typeface="Times New Roman" panose="02020603050405020304" pitchFamily="18" charset="0"/>
                <a:ea typeface="Batang" panose="02030600000101010101" pitchFamily="18" charset="-127"/>
                <a:cs typeface="Times New Roman" panose="02020603050405020304" pitchFamily="18" charset="0"/>
              </a:rPr>
              <a:t> là</a:t>
            </a:r>
            <a:r>
              <a:rPr lang="fr-FR" sz="2400" dirty="0" smtClean="0">
                <a:latin typeface="Times New Roman" panose="02020603050405020304" pitchFamily="18" charset="0"/>
                <a:ea typeface="Batang" panose="02030600000101010101" pitchFamily="18" charset="-127"/>
                <a:cs typeface="Times New Roman" panose="02020603050405020304" pitchFamily="18" charset="0"/>
              </a:rPr>
              <a:t>:</a:t>
            </a:r>
            <a:r>
              <a:rPr lang="vi-VN" sz="2400" dirty="0" smtClean="0">
                <a:latin typeface="Times New Roman" panose="02020603050405020304" pitchFamily="18" charset="0"/>
                <a:ea typeface="Batang" panose="02030600000101010101" pitchFamily="18" charset="-127"/>
                <a:cs typeface="Times New Roman" panose="02020603050405020304" pitchFamily="18" charset="0"/>
              </a:rPr>
              <a:t>             </a:t>
            </a:r>
          </a:p>
          <a:p>
            <a:pPr indent="457200">
              <a:lnSpc>
                <a:spcPct val="100000"/>
              </a:lnSpc>
              <a:spcAft>
                <a:spcPts val="0"/>
              </a:spcAft>
            </a:pPr>
            <a:r>
              <a:rPr lang="fr-FR" sz="2400" dirty="0" err="1" smtClean="0">
                <a:latin typeface="Times New Roman" panose="02020603050405020304" pitchFamily="18" charset="0"/>
                <a:ea typeface="Batang" panose="02030600000101010101" pitchFamily="18" charset="-127"/>
                <a:cs typeface="Times New Roman" panose="02020603050405020304" pitchFamily="18" charset="0"/>
              </a:rPr>
              <a:t>Trong</a:t>
            </a:r>
            <a:r>
              <a:rPr lang="fr-FR"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tế</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bào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phát</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sinh</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giao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tử</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có</a:t>
            </a:r>
            <a:r>
              <a:rPr lang="fr-FR" sz="2400" dirty="0">
                <a:latin typeface="Times New Roman" panose="02020603050405020304" pitchFamily="18" charset="0"/>
                <a:ea typeface="Batang" panose="02030600000101010101" pitchFamily="18" charset="-127"/>
                <a:cs typeface="Times New Roman" panose="02020603050405020304" pitchFamily="18" charset="0"/>
              </a:rPr>
              <a:t> 1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cặp</a:t>
            </a:r>
            <a:r>
              <a:rPr lang="fr-FR" sz="2400" dirty="0">
                <a:latin typeface="Times New Roman" panose="02020603050405020304" pitchFamily="18" charset="0"/>
                <a:ea typeface="Batang" panose="02030600000101010101" pitchFamily="18" charset="-127"/>
                <a:cs typeface="Times New Roman" panose="02020603050405020304" pitchFamily="18" charset="0"/>
              </a:rPr>
              <a:t> NST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tương</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đồng</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gồm</a:t>
            </a:r>
            <a:r>
              <a:rPr lang="fr-FR" sz="2400" dirty="0">
                <a:latin typeface="Times New Roman" panose="02020603050405020304" pitchFamily="18" charset="0"/>
                <a:ea typeface="Batang" panose="02030600000101010101" pitchFamily="18" charset="-127"/>
                <a:cs typeface="Times New Roman" panose="02020603050405020304" pitchFamily="18" charset="0"/>
              </a:rPr>
              <a:t> 2 NST, 1 NST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mang</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nhóm</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gen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u="sng" dirty="0">
                <a:latin typeface="Times New Roman" panose="02020603050405020304" pitchFamily="18" charset="0"/>
                <a:ea typeface="Batang" panose="02030600000101010101" pitchFamily="18" charset="-127"/>
                <a:cs typeface="Times New Roman" panose="02020603050405020304" pitchFamily="18" charset="0"/>
              </a:rPr>
              <a:t>BV</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và</a:t>
            </a:r>
            <a:r>
              <a:rPr lang="fr-FR" sz="2400" dirty="0">
                <a:latin typeface="Times New Roman" panose="02020603050405020304" pitchFamily="18" charset="0"/>
                <a:ea typeface="Batang" panose="02030600000101010101" pitchFamily="18" charset="-127"/>
                <a:cs typeface="Times New Roman" panose="02020603050405020304" pitchFamily="18" charset="0"/>
              </a:rPr>
              <a:t> 1 NST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mang</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nhóm</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gen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u="sng" dirty="0" err="1">
                <a:latin typeface="Times New Roman" panose="02020603050405020304" pitchFamily="18" charset="0"/>
                <a:ea typeface="Batang" panose="02030600000101010101" pitchFamily="18" charset="-127"/>
                <a:cs typeface="Times New Roman" panose="02020603050405020304" pitchFamily="18" charset="0"/>
              </a:rPr>
              <a:t>bv</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Trong</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quá</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trình</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phát</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sinh</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giao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tử</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của</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ruồi</a:t>
            </a:r>
            <a:r>
              <a:rPr lang="fr-FR" sz="2400" dirty="0">
                <a:latin typeface="Times New Roman" panose="02020603050405020304" pitchFamily="18" charset="0"/>
                <a:ea typeface="Batang" panose="02030600000101010101" pitchFamily="18" charset="-127"/>
                <a:cs typeface="Times New Roman" panose="02020603050405020304" pitchFamily="18" charset="0"/>
              </a:rPr>
              <a:t> ♀ F</a:t>
            </a:r>
            <a:r>
              <a:rPr lang="fr-FR" sz="2400" baseline="-25000" dirty="0">
                <a:latin typeface="Times New Roman" panose="02020603050405020304" pitchFamily="18" charset="0"/>
                <a:ea typeface="Batang" panose="02030600000101010101" pitchFamily="18" charset="-127"/>
                <a:cs typeface="Times New Roman" panose="02020603050405020304" pitchFamily="18" charset="0"/>
              </a:rPr>
              <a:t>1</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Thân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xám</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cánh</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dài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đã</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có</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sự</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trao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đổi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chéo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của</a:t>
            </a:r>
            <a:r>
              <a:rPr lang="fr-FR" sz="2400" dirty="0">
                <a:latin typeface="Times New Roman" panose="02020603050405020304" pitchFamily="18" charset="0"/>
                <a:ea typeface="Batang" panose="02030600000101010101" pitchFamily="18" charset="-127"/>
                <a:cs typeface="Times New Roman" panose="02020603050405020304" pitchFamily="18" charset="0"/>
              </a:rPr>
              <a:t> 2 NST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trong</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cặp</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tương</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đồng</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đẫn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đến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sự</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hoán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vị</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của</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gen</a:t>
            </a:r>
            <a:r>
              <a:rPr lang="fr-FR" sz="2400" dirty="0">
                <a:latin typeface="Times New Roman" panose="02020603050405020304" pitchFamily="18" charset="0"/>
                <a:ea typeface="Batang" panose="02030600000101010101" pitchFamily="18" charset="-127"/>
                <a:cs typeface="Times New Roman" panose="02020603050405020304" pitchFamily="18" charset="0"/>
              </a:rPr>
              <a:t> V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và</a:t>
            </a:r>
            <a:r>
              <a:rPr lang="fr-FR" sz="2400" dirty="0">
                <a:latin typeface="Times New Roman" panose="02020603050405020304" pitchFamily="18" charset="0"/>
                <a:ea typeface="Batang" panose="02030600000101010101" pitchFamily="18" charset="-127"/>
                <a:cs typeface="Times New Roman" panose="02020603050405020304" pitchFamily="18" charset="0"/>
              </a:rPr>
              <a:t> v,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sự</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hoán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vị</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này</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đã</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tạo</a:t>
            </a:r>
            <a:r>
              <a:rPr lang="fr-FR" sz="2400" dirty="0">
                <a:latin typeface="Times New Roman" panose="02020603050405020304" pitchFamily="18" charset="0"/>
                <a:ea typeface="Batang" panose="02030600000101010101" pitchFamily="18" charset="-127"/>
                <a:cs typeface="Times New Roman" panose="02020603050405020304" pitchFamily="18" charset="0"/>
              </a:rPr>
              <a:t> ra 2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loại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giao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tử</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hoán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vị</a:t>
            </a:r>
            <a:r>
              <a:rPr lang="fr-FR" sz="2400" dirty="0">
                <a:latin typeface="Times New Roman" panose="02020603050405020304" pitchFamily="18" charset="0"/>
                <a:ea typeface="Batang" panose="02030600000101010101" pitchFamily="18" charset="-127"/>
                <a:cs typeface="Times New Roman" panose="02020603050405020304" pitchFamily="18" charset="0"/>
              </a:rPr>
              <a:t> là </a:t>
            </a:r>
            <a:r>
              <a:rPr lang="fr-FR" sz="2400" u="sng" dirty="0" err="1">
                <a:latin typeface="Times New Roman" panose="02020603050405020304" pitchFamily="18" charset="0"/>
                <a:ea typeface="Batang" panose="02030600000101010101" pitchFamily="18" charset="-127"/>
                <a:cs typeface="Times New Roman" panose="02020603050405020304" pitchFamily="18" charset="0"/>
              </a:rPr>
              <a:t>Bv</a:t>
            </a:r>
            <a:r>
              <a:rPr lang="fr-FR" sz="2400" dirty="0">
                <a:latin typeface="Times New Roman" panose="02020603050405020304" pitchFamily="18" charset="0"/>
                <a:ea typeface="Batang" panose="02030600000101010101" pitchFamily="18" charset="-127"/>
                <a:cs typeface="Times New Roman" panose="02020603050405020304" pitchFamily="18" charset="0"/>
              </a:rPr>
              <a:t>  = </a:t>
            </a:r>
            <a:r>
              <a:rPr lang="fr-FR" sz="2400" u="sng" dirty="0" err="1">
                <a:latin typeface="Times New Roman" panose="02020603050405020304" pitchFamily="18" charset="0"/>
                <a:ea typeface="Batang" panose="02030600000101010101" pitchFamily="18" charset="-127"/>
                <a:cs typeface="Times New Roman" panose="02020603050405020304" pitchFamily="18" charset="0"/>
              </a:rPr>
              <a:t>bV</a:t>
            </a:r>
            <a:r>
              <a:rPr lang="fr-FR" sz="2400" dirty="0">
                <a:latin typeface="Times New Roman" panose="02020603050405020304" pitchFamily="18" charset="0"/>
                <a:ea typeface="Batang" panose="02030600000101010101" pitchFamily="18" charset="-127"/>
                <a:cs typeface="Times New Roman" panose="02020603050405020304" pitchFamily="18" charset="0"/>
              </a:rPr>
              <a:t>   = 8,5% ,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còn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lại</a:t>
            </a:r>
            <a:r>
              <a:rPr lang="fr-FR" sz="2400" dirty="0">
                <a:latin typeface="Times New Roman" panose="02020603050405020304" pitchFamily="18" charset="0"/>
                <a:ea typeface="Batang" panose="02030600000101010101" pitchFamily="18" charset="-127"/>
                <a:cs typeface="Times New Roman" panose="02020603050405020304" pitchFamily="18" charset="0"/>
              </a:rPr>
              <a:t> là 2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loại</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giao</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tử</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liên</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err="1">
                <a:latin typeface="Times New Roman" panose="02020603050405020304" pitchFamily="18" charset="0"/>
                <a:ea typeface="Batang" panose="02030600000101010101" pitchFamily="18" charset="-127"/>
                <a:cs typeface="Times New Roman" panose="02020603050405020304" pitchFamily="18" charset="0"/>
              </a:rPr>
              <a:t>kết</a:t>
            </a:r>
            <a:r>
              <a:rPr lang="fr-FR" sz="2400" dirty="0">
                <a:latin typeface="Times New Roman" panose="02020603050405020304" pitchFamily="18" charset="0"/>
                <a:ea typeface="Batang" panose="02030600000101010101" pitchFamily="18" charset="-127"/>
                <a:cs typeface="Times New Roman" panose="02020603050405020304" pitchFamily="18" charset="0"/>
              </a:rPr>
              <a:t>  </a:t>
            </a:r>
            <a:r>
              <a:rPr lang="fr-FR" sz="2400" b="1" u="sng" dirty="0">
                <a:latin typeface="Times New Roman" panose="02020603050405020304" pitchFamily="18" charset="0"/>
                <a:ea typeface="Batang" panose="02030600000101010101" pitchFamily="18" charset="-127"/>
                <a:cs typeface="Times New Roman" panose="02020603050405020304" pitchFamily="18" charset="0"/>
              </a:rPr>
              <a:t>BV</a:t>
            </a:r>
            <a:r>
              <a:rPr lang="fr-FR" sz="2400" dirty="0">
                <a:latin typeface="Times New Roman" panose="02020603050405020304" pitchFamily="18" charset="0"/>
                <a:ea typeface="Batang" panose="02030600000101010101" pitchFamily="18" charset="-127"/>
                <a:cs typeface="Times New Roman" panose="02020603050405020304" pitchFamily="18" charset="0"/>
              </a:rPr>
              <a:t>  = </a:t>
            </a:r>
            <a:r>
              <a:rPr lang="fr-FR" sz="2400" b="1" u="sng" dirty="0" err="1">
                <a:latin typeface="Times New Roman" panose="02020603050405020304" pitchFamily="18" charset="0"/>
                <a:ea typeface="Batang" panose="02030600000101010101" pitchFamily="18" charset="-127"/>
                <a:cs typeface="Times New Roman" panose="02020603050405020304" pitchFamily="18" charset="0"/>
              </a:rPr>
              <a:t>bv</a:t>
            </a:r>
            <a:r>
              <a:rPr lang="fr-FR" sz="2400" b="1" dirty="0">
                <a:latin typeface="Times New Roman" panose="02020603050405020304" pitchFamily="18" charset="0"/>
                <a:ea typeface="Batang" panose="02030600000101010101" pitchFamily="18" charset="-127"/>
                <a:cs typeface="Times New Roman" panose="02020603050405020304" pitchFamily="18" charset="0"/>
              </a:rPr>
              <a:t> </a:t>
            </a:r>
            <a:r>
              <a:rPr lang="fr-FR" sz="2400" dirty="0">
                <a:latin typeface="Times New Roman" panose="02020603050405020304" pitchFamily="18" charset="0"/>
                <a:ea typeface="Batang" panose="02030600000101010101" pitchFamily="18" charset="-127"/>
                <a:cs typeface="Times New Roman" panose="02020603050405020304" pitchFamily="18" charset="0"/>
              </a:rPr>
              <a:t>= 41,5% . </a:t>
            </a: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Title 1"/>
          <p:cNvSpPr>
            <a:spLocks noGrp="1"/>
          </p:cNvSpPr>
          <p:nvPr>
            <p:ph type="title"/>
          </p:nvPr>
        </p:nvSpPr>
        <p:spPr>
          <a:xfrm>
            <a:off x="838200" y="365125"/>
            <a:ext cx="3263537" cy="679903"/>
          </a:xfrm>
        </p:spPr>
        <p:txBody>
          <a:bodyPr>
            <a:normAutofit/>
          </a:bodyPr>
          <a:lstStyle/>
          <a:p>
            <a:r>
              <a:rPr lang="en-US" sz="2800" b="1" u="sng" dirty="0">
                <a:latin typeface="Times New Roman" panose="02020603050405020304" pitchFamily="18" charset="0"/>
                <a:ea typeface="Batang" panose="02030600000101010101" pitchFamily="18" charset="-127"/>
                <a:cs typeface="Times New Roman" panose="02020603050405020304" pitchFamily="18" charset="0"/>
              </a:rPr>
              <a:t>II. HOÁN </a:t>
            </a:r>
            <a:r>
              <a:rPr lang="en-US" sz="2800" b="1" u="sng" dirty="0" err="1">
                <a:latin typeface="Times New Roman" panose="02020603050405020304" pitchFamily="18" charset="0"/>
                <a:ea typeface="Batang" panose="02030600000101010101" pitchFamily="18" charset="-127"/>
                <a:cs typeface="Times New Roman" panose="02020603050405020304" pitchFamily="18" charset="0"/>
              </a:rPr>
              <a:t>Vị</a:t>
            </a:r>
            <a:r>
              <a:rPr lang="en-US" sz="2800" b="1" u="sng" dirty="0">
                <a:latin typeface="Times New Roman" panose="02020603050405020304" pitchFamily="18" charset="0"/>
                <a:ea typeface="Batang" panose="02030600000101010101" pitchFamily="18" charset="-127"/>
                <a:cs typeface="Times New Roman" panose="02020603050405020304" pitchFamily="18" charset="0"/>
              </a:rPr>
              <a:t> GEN</a:t>
            </a:r>
            <a:r>
              <a:rPr lang="en-US" sz="2800" b="1" u="sng"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129750053"/>
              </p:ext>
            </p:extLst>
          </p:nvPr>
        </p:nvGraphicFramePr>
        <p:xfrm>
          <a:off x="7132429" y="3032340"/>
          <a:ext cx="653034" cy="637438"/>
        </p:xfrm>
        <a:graphic>
          <a:graphicData uri="http://schemas.openxmlformats.org/presentationml/2006/ole">
            <mc:AlternateContent xmlns:mc="http://schemas.openxmlformats.org/markup-compatibility/2006">
              <mc:Choice xmlns:v="urn:schemas-microsoft-com:vml" Requires="v">
                <p:oleObj spid="_x0000_s6152" r:id="rId3" imgW="203112" imgH="228501" progId="">
                  <p:embed/>
                </p:oleObj>
              </mc:Choice>
              <mc:Fallback>
                <p:oleObj r:id="rId3" imgW="203112" imgH="22850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429" y="3032340"/>
                        <a:ext cx="653034" cy="637438"/>
                      </a:xfrm>
                      <a:prstGeom prst="rect">
                        <a:avLst/>
                      </a:prstGeom>
                      <a:noFill/>
                    </p:spPr>
                  </p:pic>
                </p:oleObj>
              </mc:Fallback>
            </mc:AlternateContent>
          </a:graphicData>
        </a:graphic>
      </p:graphicFrame>
      <p:pic>
        <p:nvPicPr>
          <p:cNvPr id="2" name="Picture 1"/>
          <p:cNvPicPr>
            <a:picLocks noChangeAspect="1"/>
          </p:cNvPicPr>
          <p:nvPr/>
        </p:nvPicPr>
        <p:blipFill>
          <a:blip r:embed="rId5"/>
          <a:stretch>
            <a:fillRect/>
          </a:stretch>
        </p:blipFill>
        <p:spPr>
          <a:xfrm>
            <a:off x="694507" y="862811"/>
            <a:ext cx="11049002" cy="5407360"/>
          </a:xfrm>
          <a:prstGeom prst="rect">
            <a:avLst/>
          </a:prstGeom>
        </p:spPr>
      </p:pic>
      <p:pic>
        <p:nvPicPr>
          <p:cNvPr id="5" name="Picture 4"/>
          <p:cNvPicPr>
            <a:picLocks noChangeAspect="1"/>
          </p:cNvPicPr>
          <p:nvPr/>
        </p:nvPicPr>
        <p:blipFill>
          <a:blip r:embed="rId6"/>
          <a:stretch>
            <a:fillRect/>
          </a:stretch>
        </p:blipFill>
        <p:spPr>
          <a:xfrm>
            <a:off x="4404087" y="1057275"/>
            <a:ext cx="7267575" cy="5800725"/>
          </a:xfrm>
          <a:prstGeom prst="rect">
            <a:avLst/>
          </a:prstGeom>
        </p:spPr>
      </p:pic>
    </p:spTree>
    <p:extLst>
      <p:ext uri="{BB962C8B-B14F-4D97-AF65-F5344CB8AC3E}">
        <p14:creationId xmlns:p14="http://schemas.microsoft.com/office/powerpoint/2010/main" val="166032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strips(downLef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strips(downLeft)">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76" y="769182"/>
            <a:ext cx="51199443" cy="9936494"/>
          </a:xfrm>
        </p:spPr>
        <p:txBody>
          <a:bodyPr>
            <a:normAutofit/>
          </a:bodyPr>
          <a:lstStyle/>
          <a:p>
            <a:pPr marL="0" indent="0">
              <a:buNone/>
            </a:pPr>
            <a:r>
              <a:rPr lang="vi-VN" sz="2400" dirty="0" smtClean="0">
                <a:latin typeface="Times New Roman" panose="02020603050405020304" pitchFamily="18" charset="0"/>
                <a:cs typeface="Times New Roman" panose="02020603050405020304" pitchFamily="18" charset="0"/>
              </a:rPr>
              <a:t>Sơ đồ lai</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Batang" panose="02030600000101010101" pitchFamily="18" charset="-127"/>
                <a:cs typeface="Times New Roman" panose="02020603050405020304" pitchFamily="18" charset="0"/>
              </a:rPr>
              <a:t>Lai phân </a:t>
            </a:r>
            <a:r>
              <a:rPr lang="vi-VN" sz="2400" dirty="0" smtClean="0">
                <a:latin typeface="Times New Roman" panose="02020603050405020304" pitchFamily="18" charset="0"/>
                <a:ea typeface="Batang" panose="02030600000101010101" pitchFamily="18" charset="-127"/>
                <a:cs typeface="Times New Roman" panose="02020603050405020304" pitchFamily="18" charset="0"/>
              </a:rPr>
              <a:t>tích: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Batang" panose="02030600000101010101" pitchFamily="18" charset="-127"/>
                <a:cs typeface="Times New Roman" panose="02020603050405020304" pitchFamily="18" charset="0"/>
              </a:rPr>
              <a:t>F</a:t>
            </a:r>
            <a:r>
              <a:rPr lang="en-US" sz="2400" baseline="-25000" dirty="0">
                <a:latin typeface="Times New Roman" panose="02020603050405020304" pitchFamily="18" charset="0"/>
                <a:ea typeface="Batang" panose="02030600000101010101" pitchFamily="18" charset="-127"/>
                <a:cs typeface="Times New Roman" panose="02020603050405020304" pitchFamily="18" charset="0"/>
              </a:rPr>
              <a:t>1</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X </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cụt</a:t>
            </a:r>
            <a:r>
              <a:rPr lang="en-US" sz="2400" dirty="0">
                <a:latin typeface="Times New Roman" panose="02020603050405020304" pitchFamily="18" charset="0"/>
                <a:cs typeface="Times New Roman" panose="02020603050405020304" pitchFamily="18" charset="0"/>
              </a:rPr>
              <a:t> )                </a:t>
            </a:r>
            <a:r>
              <a:rPr lang="en-US" sz="2400" baseline="-250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lnSpc>
                <a:spcPct val="150000"/>
              </a:lnSpc>
              <a:buNone/>
            </a:pPr>
            <a:r>
              <a:rPr lang="en-US" sz="2400" dirty="0" smtClean="0">
                <a:latin typeface="Times New Roman" panose="02020603050405020304" pitchFamily="18" charset="0"/>
                <a:cs typeface="Times New Roman" panose="02020603050405020304" pitchFamily="18" charset="0"/>
              </a:rPr>
              <a:t>G</a:t>
            </a:r>
            <a:r>
              <a:rPr lang="vi-VN" sz="2400" dirty="0" smtClean="0">
                <a:latin typeface="Times New Roman" panose="02020603050405020304" pitchFamily="18" charset="0"/>
                <a:cs typeface="Times New Roman" panose="02020603050405020304" pitchFamily="18" charset="0"/>
              </a:rPr>
              <a:t>F1</a:t>
            </a:r>
            <a:r>
              <a:rPr lang="en-US" sz="2400" dirty="0" smtClean="0">
                <a:latin typeface="Times New Roman" panose="02020603050405020304" pitchFamily="18" charset="0"/>
                <a:cs typeface="Times New Roman" panose="02020603050405020304" pitchFamily="18" charset="0"/>
              </a:rPr>
              <a:t>:         </a:t>
            </a:r>
            <a:r>
              <a:rPr lang="vi-VN" sz="2400" b="1" u="sng" dirty="0" smtClean="0">
                <a:latin typeface="Times New Roman" panose="02020603050405020304" pitchFamily="18" charset="0"/>
                <a:cs typeface="Times New Roman" panose="02020603050405020304" pitchFamily="18" charset="0"/>
              </a:rPr>
              <a:t>BV</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vi-VN" sz="2400" b="1" u="sng" dirty="0" smtClean="0">
                <a:latin typeface="Times New Roman" panose="02020603050405020304" pitchFamily="18" charset="0"/>
                <a:cs typeface="Times New Roman" panose="02020603050405020304" pitchFamily="18" charset="0"/>
              </a:rPr>
              <a:t>bv</a:t>
            </a:r>
            <a:r>
              <a:rPr lang="en-US"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41,5%</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indent="0">
              <a:lnSpc>
                <a:spcPct val="150000"/>
              </a:lnSpc>
              <a:buNone/>
            </a:pPr>
            <a:r>
              <a:rPr lang="vi-VN" sz="2400" b="1" dirty="0" smtClean="0">
                <a:latin typeface="Times New Roman" panose="02020603050405020304" pitchFamily="18" charset="0"/>
                <a:cs typeface="Times New Roman" panose="02020603050405020304" pitchFamily="18" charset="0"/>
              </a:rPr>
              <a:t>	     </a:t>
            </a:r>
            <a:r>
              <a:rPr lang="vi-VN" sz="2400" b="1" u="sng" dirty="0" smtClean="0">
                <a:latin typeface="Times New Roman" panose="02020603050405020304" pitchFamily="18" charset="0"/>
                <a:cs typeface="Times New Roman" panose="02020603050405020304" pitchFamily="18" charset="0"/>
              </a:rPr>
              <a:t>Bv</a:t>
            </a:r>
            <a:r>
              <a:rPr lang="vi-VN" sz="2400" b="1" dirty="0" smtClean="0">
                <a:latin typeface="Times New Roman" panose="02020603050405020304" pitchFamily="18" charset="0"/>
                <a:cs typeface="Times New Roman" panose="02020603050405020304" pitchFamily="18" charset="0"/>
              </a:rPr>
              <a:t>   =   </a:t>
            </a:r>
            <a:r>
              <a:rPr lang="vi-VN" sz="2400" b="1" u="sng" dirty="0" smtClean="0">
                <a:latin typeface="Times New Roman" panose="02020603050405020304" pitchFamily="18" charset="0"/>
                <a:cs typeface="Times New Roman" panose="02020603050405020304" pitchFamily="18" charset="0"/>
              </a:rPr>
              <a:t>bV</a:t>
            </a:r>
            <a:r>
              <a:rPr lang="vi-VN" sz="2400" b="1" dirty="0" smtClean="0">
                <a:latin typeface="Times New Roman" panose="02020603050405020304" pitchFamily="18" charset="0"/>
                <a:cs typeface="Times New Roman" panose="02020603050405020304" pitchFamily="18" charset="0"/>
              </a:rPr>
              <a:t>  = 8,5%</a:t>
            </a:r>
            <a:endParaRPr lang="vi-VN" sz="2400" b="1" u="sng" dirty="0" smtClean="0">
              <a:latin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F</a:t>
            </a:r>
            <a:r>
              <a:rPr lang="en-US" sz="2400" baseline="-25000" dirty="0" err="1" smtClean="0">
                <a:latin typeface="Times New Roman" panose="02020603050405020304" pitchFamily="18" charset="0"/>
                <a:ea typeface="Batang" panose="02030600000101010101" pitchFamily="18" charset="-127"/>
                <a:cs typeface="Times New Roman" panose="02020603050405020304" pitchFamily="18" charset="0"/>
              </a:rPr>
              <a:t>a</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a:t>
            </a:r>
            <a:r>
              <a:rPr lang="vi-VN" sz="2400" dirty="0" smtClean="0">
                <a:latin typeface="Times New Roman" panose="02020603050405020304" pitchFamily="18" charset="0"/>
                <a:ea typeface="Batang" panose="02030600000101010101" pitchFamily="18" charset="-127"/>
                <a:cs typeface="Times New Roman" panose="02020603050405020304" pitchFamily="18" charset="0"/>
              </a:rPr>
              <a:t>KG   41,5%                          </a:t>
            </a:r>
            <a:endParaRPr lang="en-US" sz="2400" dirty="0">
              <a:latin typeface="Times New Roman" panose="02020603050405020304" pitchFamily="18" charset="0"/>
              <a:cs typeface="Times New Roman" panose="02020603050405020304" pitchFamily="18" charset="0"/>
            </a:endParaRPr>
          </a:p>
          <a:p>
            <a:pPr marL="0" indent="0" algn="just">
              <a:lnSpc>
                <a:spcPct val="200000"/>
              </a:lnSpc>
              <a:spcAft>
                <a:spcPts val="0"/>
              </a:spcAft>
              <a:buNone/>
            </a:pP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vi-VN" sz="2400" dirty="0">
                <a:latin typeface="Times New Roman" panose="02020603050405020304" pitchFamily="18" charset="0"/>
                <a:ea typeface="Batang" panose="02030600000101010101" pitchFamily="18" charset="-127"/>
                <a:cs typeface="Times New Roman" panose="02020603050405020304" pitchFamily="18" charset="0"/>
              </a:rPr>
              <a:t>	 </a:t>
            </a:r>
            <a:r>
              <a:rPr lang="vi-VN" sz="2400" dirty="0" smtClean="0">
                <a:latin typeface="Times New Roman" panose="02020603050405020304" pitchFamily="18" charset="0"/>
                <a:ea typeface="Batang" panose="02030600000101010101" pitchFamily="18" charset="-127"/>
                <a:cs typeface="Times New Roman" panose="02020603050405020304" pitchFamily="18" charset="0"/>
              </a:rPr>
              <a:t> 41,5%</a:t>
            </a:r>
          </a:p>
          <a:p>
            <a:pPr marL="0" indent="0" algn="just">
              <a:lnSpc>
                <a:spcPct val="200000"/>
              </a:lnSpc>
              <a:spcAft>
                <a:spcPts val="0"/>
              </a:spcAft>
              <a:buNone/>
            </a:pPr>
            <a:r>
              <a:rPr lang="vi-VN" sz="2400" dirty="0">
                <a:latin typeface="Times New Roman" panose="02020603050405020304" pitchFamily="18" charset="0"/>
                <a:ea typeface="Batang" panose="02030600000101010101" pitchFamily="18" charset="-127"/>
                <a:cs typeface="Times New Roman" panose="02020603050405020304" pitchFamily="18" charset="0"/>
              </a:rPr>
              <a:t>	 </a:t>
            </a:r>
            <a:r>
              <a:rPr lang="vi-VN" sz="2400" dirty="0" smtClean="0">
                <a:latin typeface="Times New Roman" panose="02020603050405020304" pitchFamily="18" charset="0"/>
                <a:ea typeface="Batang" panose="02030600000101010101" pitchFamily="18" charset="-127"/>
                <a:cs typeface="Times New Roman" panose="02020603050405020304" pitchFamily="18" charset="0"/>
              </a:rPr>
              <a:t>   8,5%</a:t>
            </a:r>
          </a:p>
          <a:p>
            <a:pPr marL="0" indent="0" algn="just">
              <a:lnSpc>
                <a:spcPct val="200000"/>
              </a:lnSpc>
              <a:spcAft>
                <a:spcPts val="0"/>
              </a:spcAft>
              <a:buNone/>
            </a:pPr>
            <a:r>
              <a:rPr lang="vi-VN" sz="2400" dirty="0">
                <a:latin typeface="Times New Roman" panose="02020603050405020304" pitchFamily="18" charset="0"/>
                <a:ea typeface="Batang" panose="02030600000101010101" pitchFamily="18" charset="-127"/>
                <a:cs typeface="Times New Roman" panose="02020603050405020304" pitchFamily="18" charset="0"/>
              </a:rPr>
              <a:t>	</a:t>
            </a:r>
            <a:r>
              <a:rPr lang="vi-VN" sz="2400" dirty="0" smtClean="0">
                <a:latin typeface="Times New Roman" panose="02020603050405020304" pitchFamily="18" charset="0"/>
                <a:ea typeface="Batang" panose="02030600000101010101" pitchFamily="18" charset="-127"/>
                <a:cs typeface="Times New Roman" panose="02020603050405020304" pitchFamily="18" charset="0"/>
              </a:rPr>
              <a:t>     8,5%</a:t>
            </a:r>
          </a:p>
        </p:txBody>
      </p:sp>
      <p:graphicFrame>
        <p:nvGraphicFramePr>
          <p:cNvPr id="5" name="Object 4"/>
          <p:cNvGraphicFramePr>
            <a:graphicFrameLocks noChangeAspect="1"/>
          </p:cNvGraphicFramePr>
          <p:nvPr>
            <p:extLst>
              <p:ext uri="{D42A27DB-BD31-4B8C-83A1-F6EECF244321}">
                <p14:modId xmlns:p14="http://schemas.microsoft.com/office/powerpoint/2010/main" val="2367230673"/>
              </p:ext>
            </p:extLst>
          </p:nvPr>
        </p:nvGraphicFramePr>
        <p:xfrm>
          <a:off x="10318099" y="942376"/>
          <a:ext cx="1131784" cy="1209967"/>
        </p:xfrm>
        <a:graphic>
          <a:graphicData uri="http://schemas.openxmlformats.org/presentationml/2006/ole">
            <mc:AlternateContent xmlns:mc="http://schemas.openxmlformats.org/markup-compatibility/2006">
              <mc:Choice xmlns:v="urn:schemas-microsoft-com:vml" Requires="v">
                <p:oleObj spid="_x0000_s7182" r:id="rId3" imgW="152334" imgH="228501" progId="">
                  <p:embed/>
                </p:oleObj>
              </mc:Choice>
              <mc:Fallback>
                <p:oleObj r:id="rId3" imgW="152334" imgH="22850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099" y="942376"/>
                        <a:ext cx="1131784" cy="1209967"/>
                      </a:xfrm>
                      <a:prstGeom prst="rect">
                        <a:avLst/>
                      </a:prstGeom>
                      <a:noFill/>
                    </p:spPr>
                  </p:pic>
                </p:oleObj>
              </mc:Fallback>
            </mc:AlternateContent>
          </a:graphicData>
        </a:graphic>
      </p:graphicFrame>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4510" y="2078815"/>
            <a:ext cx="661182" cy="70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3212665748"/>
              </p:ext>
            </p:extLst>
          </p:nvPr>
        </p:nvGraphicFramePr>
        <p:xfrm>
          <a:off x="5839797" y="1067900"/>
          <a:ext cx="909637" cy="1010915"/>
        </p:xfrm>
        <a:graphic>
          <a:graphicData uri="http://schemas.openxmlformats.org/presentationml/2006/ole">
            <mc:AlternateContent xmlns:mc="http://schemas.openxmlformats.org/markup-compatibility/2006">
              <mc:Choice xmlns:v="urn:schemas-microsoft-com:vml" Requires="v">
                <p:oleObj spid="_x0000_s7183" r:id="rId6" imgW="203112" imgH="228501" progId="">
                  <p:embed/>
                </p:oleObj>
              </mc:Choice>
              <mc:Fallback>
                <p:oleObj r:id="rId6" imgW="203112" imgH="228501"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9797" y="1067900"/>
                        <a:ext cx="909637" cy="1010915"/>
                      </a:xfrm>
                      <a:prstGeom prst="rect">
                        <a:avLst/>
                      </a:prstGeom>
                      <a:noFill/>
                    </p:spPr>
                  </p:pic>
                </p:oleObj>
              </mc:Fallback>
            </mc:AlternateContent>
          </a:graphicData>
        </a:graphic>
      </p:graphicFrame>
      <p:sp>
        <p:nvSpPr>
          <p:cNvPr id="16" name="Title 1"/>
          <p:cNvSpPr>
            <a:spLocks noGrp="1"/>
          </p:cNvSpPr>
          <p:nvPr>
            <p:ph type="title"/>
          </p:nvPr>
        </p:nvSpPr>
        <p:spPr>
          <a:xfrm>
            <a:off x="769152" y="134523"/>
            <a:ext cx="3263537" cy="679903"/>
          </a:xfrm>
        </p:spPr>
        <p:txBody>
          <a:bodyPr>
            <a:normAutofit/>
          </a:bodyPr>
          <a:lstStyle/>
          <a:p>
            <a:r>
              <a:rPr lang="en-US" sz="2800" b="1" u="sng" dirty="0">
                <a:latin typeface="Times New Roman" panose="02020603050405020304" pitchFamily="18" charset="0"/>
                <a:ea typeface="Batang" panose="02030600000101010101" pitchFamily="18" charset="-127"/>
                <a:cs typeface="Times New Roman" panose="02020603050405020304" pitchFamily="18" charset="0"/>
              </a:rPr>
              <a:t>II. HOÁN </a:t>
            </a:r>
            <a:r>
              <a:rPr lang="en-US" sz="2800" b="1" u="sng" dirty="0" err="1">
                <a:latin typeface="Times New Roman" panose="02020603050405020304" pitchFamily="18" charset="0"/>
                <a:ea typeface="Batang" panose="02030600000101010101" pitchFamily="18" charset="-127"/>
                <a:cs typeface="Times New Roman" panose="02020603050405020304" pitchFamily="18" charset="0"/>
              </a:rPr>
              <a:t>Vị</a:t>
            </a:r>
            <a:r>
              <a:rPr lang="en-US" sz="2800" b="1" u="sng" dirty="0">
                <a:latin typeface="Times New Roman" panose="02020603050405020304" pitchFamily="18" charset="0"/>
                <a:ea typeface="Batang" panose="02030600000101010101" pitchFamily="18" charset="-127"/>
                <a:cs typeface="Times New Roman" panose="02020603050405020304" pitchFamily="18" charset="0"/>
              </a:rPr>
              <a:t> GEN</a:t>
            </a:r>
            <a:r>
              <a:rPr lang="en-US" sz="2800" b="1" u="sng"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16820" y="3291547"/>
            <a:ext cx="666321" cy="76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48641" y="4132078"/>
            <a:ext cx="691841" cy="72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84845" y="4883659"/>
            <a:ext cx="655637" cy="78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67441" y="5737429"/>
            <a:ext cx="690443" cy="7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83000" y="3291547"/>
            <a:ext cx="40767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endParaRPr lang="en-US" sz="2800" dirty="0"/>
          </a:p>
        </p:txBody>
      </p:sp>
      <p:sp>
        <p:nvSpPr>
          <p:cNvPr id="22" name="TextBox 21"/>
          <p:cNvSpPr txBox="1"/>
          <p:nvPr/>
        </p:nvSpPr>
        <p:spPr>
          <a:xfrm>
            <a:off x="3683000" y="4077960"/>
            <a:ext cx="40767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đen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cụt</a:t>
            </a:r>
            <a:endParaRPr lang="en-US" sz="2800" dirty="0"/>
          </a:p>
        </p:txBody>
      </p:sp>
      <p:sp>
        <p:nvSpPr>
          <p:cNvPr id="23" name="TextBox 22"/>
          <p:cNvSpPr txBox="1"/>
          <p:nvPr/>
        </p:nvSpPr>
        <p:spPr>
          <a:xfrm>
            <a:off x="3683000" y="4908412"/>
            <a:ext cx="40767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cụt</a:t>
            </a:r>
            <a:endParaRPr lang="en-US" sz="2800" dirty="0"/>
          </a:p>
        </p:txBody>
      </p:sp>
      <p:sp>
        <p:nvSpPr>
          <p:cNvPr id="24" name="TextBox 23"/>
          <p:cNvSpPr txBox="1"/>
          <p:nvPr/>
        </p:nvSpPr>
        <p:spPr>
          <a:xfrm>
            <a:off x="3683000" y="5813912"/>
            <a:ext cx="40767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đen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endParaRPr lang="en-US" sz="2800" dirty="0"/>
          </a:p>
        </p:txBody>
      </p:sp>
    </p:spTree>
    <p:extLst>
      <p:ext uri="{BB962C8B-B14F-4D97-AF65-F5344CB8AC3E}">
        <p14:creationId xmlns:p14="http://schemas.microsoft.com/office/powerpoint/2010/main" val="41906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3075"/>
                                        </p:tgtEl>
                                        <p:attrNameLst>
                                          <p:attrName>style.visibility</p:attrName>
                                        </p:attrNameLst>
                                      </p:cBhvr>
                                      <p:to>
                                        <p:strVal val="visible"/>
                                      </p:to>
                                    </p:set>
                                    <p:animEffect transition="in" filter="fade">
                                      <p:cBhvr>
                                        <p:cTn id="45" dur="2000"/>
                                        <p:tgtEl>
                                          <p:spTgt spid="3075"/>
                                        </p:tgtEl>
                                      </p:cBhvr>
                                    </p:animEffect>
                                    <p:anim calcmode="lin" valueType="num">
                                      <p:cBhvr>
                                        <p:cTn id="46" dur="2000" fill="hold"/>
                                        <p:tgtEl>
                                          <p:spTgt spid="3075"/>
                                        </p:tgtEl>
                                        <p:attrNameLst>
                                          <p:attrName>ppt_w</p:attrName>
                                        </p:attrNameLst>
                                      </p:cBhvr>
                                      <p:tavLst>
                                        <p:tav tm="0" fmla="#ppt_w*sin(2.5*pi*$)">
                                          <p:val>
                                            <p:fltVal val="0"/>
                                          </p:val>
                                        </p:tav>
                                        <p:tav tm="100000">
                                          <p:val>
                                            <p:fltVal val="1"/>
                                          </p:val>
                                        </p:tav>
                                      </p:tavLst>
                                    </p:anim>
                                    <p:anim calcmode="lin" valueType="num">
                                      <p:cBhvr>
                                        <p:cTn id="47" dur="2000" fill="hold"/>
                                        <p:tgtEl>
                                          <p:spTgt spid="3075"/>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53" presetClass="entr" presetSubtype="16" fill="hold" nodeType="afterEffect">
                                  <p:stCondLst>
                                    <p:cond delay="0"/>
                                  </p:stCondLst>
                                  <p:childTnLst>
                                    <p:set>
                                      <p:cBhvr>
                                        <p:cTn id="56" dur="1" fill="hold">
                                          <p:stCondLst>
                                            <p:cond delay="0"/>
                                          </p:stCondLst>
                                        </p:cTn>
                                        <p:tgtEl>
                                          <p:spTgt spid="7170"/>
                                        </p:tgtEl>
                                        <p:attrNameLst>
                                          <p:attrName>style.visibility</p:attrName>
                                        </p:attrNameLst>
                                      </p:cBhvr>
                                      <p:to>
                                        <p:strVal val="visible"/>
                                      </p:to>
                                    </p:set>
                                    <p:anim calcmode="lin" valueType="num">
                                      <p:cBhvr>
                                        <p:cTn id="57" dur="500" fill="hold"/>
                                        <p:tgtEl>
                                          <p:spTgt spid="7170"/>
                                        </p:tgtEl>
                                        <p:attrNameLst>
                                          <p:attrName>ppt_w</p:attrName>
                                        </p:attrNameLst>
                                      </p:cBhvr>
                                      <p:tavLst>
                                        <p:tav tm="0">
                                          <p:val>
                                            <p:fltVal val="0"/>
                                          </p:val>
                                        </p:tav>
                                        <p:tav tm="100000">
                                          <p:val>
                                            <p:strVal val="#ppt_w"/>
                                          </p:val>
                                        </p:tav>
                                      </p:tavLst>
                                    </p:anim>
                                    <p:anim calcmode="lin" valueType="num">
                                      <p:cBhvr>
                                        <p:cTn id="58" dur="500" fill="hold"/>
                                        <p:tgtEl>
                                          <p:spTgt spid="7170"/>
                                        </p:tgtEl>
                                        <p:attrNameLst>
                                          <p:attrName>ppt_h</p:attrName>
                                        </p:attrNameLst>
                                      </p:cBhvr>
                                      <p:tavLst>
                                        <p:tav tm="0">
                                          <p:val>
                                            <p:fltVal val="0"/>
                                          </p:val>
                                        </p:tav>
                                        <p:tav tm="100000">
                                          <p:val>
                                            <p:strVal val="#ppt_h"/>
                                          </p:val>
                                        </p:tav>
                                      </p:tavLst>
                                    </p:anim>
                                    <p:animEffect transition="in" filter="fade">
                                      <p:cBhvr>
                                        <p:cTn id="59" dur="500"/>
                                        <p:tgtEl>
                                          <p:spTgt spid="7170"/>
                                        </p:tgtEl>
                                      </p:cBhvr>
                                    </p:animEffect>
                                  </p:childTnLst>
                                </p:cTn>
                              </p:par>
                            </p:childTnLst>
                          </p:cTn>
                        </p:par>
                        <p:par>
                          <p:cTn id="60" fill="hold">
                            <p:stCondLst>
                              <p:cond delay="1000"/>
                            </p:stCondLst>
                            <p:childTnLst>
                              <p:par>
                                <p:cTn id="61" presetID="16" presetClass="entr" presetSubtype="21"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arn(inVertical)">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 calcmode="lin" valueType="num">
                                      <p:cBhvr additive="base">
                                        <p:cTn id="6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70" fill="hold">
                            <p:stCondLst>
                              <p:cond delay="500"/>
                            </p:stCondLst>
                            <p:childTnLst>
                              <p:par>
                                <p:cTn id="71" presetID="53" presetClass="entr" presetSubtype="16" fill="hold" nodeType="afterEffect">
                                  <p:stCondLst>
                                    <p:cond delay="0"/>
                                  </p:stCondLst>
                                  <p:childTnLst>
                                    <p:set>
                                      <p:cBhvr>
                                        <p:cTn id="72" dur="1" fill="hold">
                                          <p:stCondLst>
                                            <p:cond delay="0"/>
                                          </p:stCondLst>
                                        </p:cTn>
                                        <p:tgtEl>
                                          <p:spTgt spid="7171"/>
                                        </p:tgtEl>
                                        <p:attrNameLst>
                                          <p:attrName>style.visibility</p:attrName>
                                        </p:attrNameLst>
                                      </p:cBhvr>
                                      <p:to>
                                        <p:strVal val="visible"/>
                                      </p:to>
                                    </p:set>
                                    <p:anim calcmode="lin" valueType="num">
                                      <p:cBhvr>
                                        <p:cTn id="73" dur="500" fill="hold"/>
                                        <p:tgtEl>
                                          <p:spTgt spid="7171"/>
                                        </p:tgtEl>
                                        <p:attrNameLst>
                                          <p:attrName>ppt_w</p:attrName>
                                        </p:attrNameLst>
                                      </p:cBhvr>
                                      <p:tavLst>
                                        <p:tav tm="0">
                                          <p:val>
                                            <p:fltVal val="0"/>
                                          </p:val>
                                        </p:tav>
                                        <p:tav tm="100000">
                                          <p:val>
                                            <p:strVal val="#ppt_w"/>
                                          </p:val>
                                        </p:tav>
                                      </p:tavLst>
                                    </p:anim>
                                    <p:anim calcmode="lin" valueType="num">
                                      <p:cBhvr>
                                        <p:cTn id="74" dur="500" fill="hold"/>
                                        <p:tgtEl>
                                          <p:spTgt spid="7171"/>
                                        </p:tgtEl>
                                        <p:attrNameLst>
                                          <p:attrName>ppt_h</p:attrName>
                                        </p:attrNameLst>
                                      </p:cBhvr>
                                      <p:tavLst>
                                        <p:tav tm="0">
                                          <p:val>
                                            <p:fltVal val="0"/>
                                          </p:val>
                                        </p:tav>
                                        <p:tav tm="100000">
                                          <p:val>
                                            <p:strVal val="#ppt_h"/>
                                          </p:val>
                                        </p:tav>
                                      </p:tavLst>
                                    </p:anim>
                                    <p:animEffect transition="in" filter="fade">
                                      <p:cBhvr>
                                        <p:cTn id="75" dur="500"/>
                                        <p:tgtEl>
                                          <p:spTgt spid="7171"/>
                                        </p:tgtEl>
                                      </p:cBhvr>
                                    </p:animEffect>
                                  </p:childTnLst>
                                </p:cTn>
                              </p:par>
                            </p:childTnLst>
                          </p:cTn>
                        </p:par>
                        <p:par>
                          <p:cTn id="76" fill="hold">
                            <p:stCondLst>
                              <p:cond delay="1000"/>
                            </p:stCondLst>
                            <p:childTnLst>
                              <p:par>
                                <p:cTn id="77" presetID="12" presetClass="entr" presetSubtype="4"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p:tgtEl>
                                          <p:spTgt spid="22"/>
                                        </p:tgtEl>
                                        <p:attrNameLst>
                                          <p:attrName>ppt_y</p:attrName>
                                        </p:attrNameLst>
                                      </p:cBhvr>
                                      <p:tavLst>
                                        <p:tav tm="0">
                                          <p:val>
                                            <p:strVal val="#ppt_y+#ppt_h*1.125000"/>
                                          </p:val>
                                        </p:tav>
                                        <p:tav tm="100000">
                                          <p:val>
                                            <p:strVal val="#ppt_y"/>
                                          </p:val>
                                        </p:tav>
                                      </p:tavLst>
                                    </p:anim>
                                    <p:animEffect transition="in" filter="wipe(up)">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 calcmode="lin" valueType="num">
                                      <p:cBhvr additive="base">
                                        <p:cTn id="8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7172"/>
                                        </p:tgtEl>
                                        <p:attrNameLst>
                                          <p:attrName>style.visibility</p:attrName>
                                        </p:attrNameLst>
                                      </p:cBhvr>
                                      <p:to>
                                        <p:strVal val="visible"/>
                                      </p:to>
                                    </p:set>
                                    <p:anim calcmode="lin" valueType="num">
                                      <p:cBhvr>
                                        <p:cTn id="90" dur="500" fill="hold"/>
                                        <p:tgtEl>
                                          <p:spTgt spid="7172"/>
                                        </p:tgtEl>
                                        <p:attrNameLst>
                                          <p:attrName>ppt_w</p:attrName>
                                        </p:attrNameLst>
                                      </p:cBhvr>
                                      <p:tavLst>
                                        <p:tav tm="0">
                                          <p:val>
                                            <p:fltVal val="0"/>
                                          </p:val>
                                        </p:tav>
                                        <p:tav tm="100000">
                                          <p:val>
                                            <p:strVal val="#ppt_w"/>
                                          </p:val>
                                        </p:tav>
                                      </p:tavLst>
                                    </p:anim>
                                    <p:anim calcmode="lin" valueType="num">
                                      <p:cBhvr>
                                        <p:cTn id="91" dur="500" fill="hold"/>
                                        <p:tgtEl>
                                          <p:spTgt spid="7172"/>
                                        </p:tgtEl>
                                        <p:attrNameLst>
                                          <p:attrName>ppt_h</p:attrName>
                                        </p:attrNameLst>
                                      </p:cBhvr>
                                      <p:tavLst>
                                        <p:tav tm="0">
                                          <p:val>
                                            <p:fltVal val="0"/>
                                          </p:val>
                                        </p:tav>
                                        <p:tav tm="100000">
                                          <p:val>
                                            <p:strVal val="#ppt_h"/>
                                          </p:val>
                                        </p:tav>
                                      </p:tavLst>
                                    </p:anim>
                                    <p:animEffect transition="in" filter="fade">
                                      <p:cBhvr>
                                        <p:cTn id="92" dur="500"/>
                                        <p:tgtEl>
                                          <p:spTgt spid="7172"/>
                                        </p:tgtEl>
                                      </p:cBhvr>
                                    </p:animEffect>
                                  </p:childTnLst>
                                </p:cTn>
                              </p:par>
                            </p:childTnLst>
                          </p:cTn>
                        </p:par>
                        <p:par>
                          <p:cTn id="93" fill="hold">
                            <p:stCondLst>
                              <p:cond delay="1000"/>
                            </p:stCondLst>
                            <p:childTnLst>
                              <p:par>
                                <p:cTn id="94" presetID="22" presetClass="entr" presetSubtype="4"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
                                            <p:txEl>
                                              <p:pRg st="7" end="7"/>
                                            </p:txEl>
                                          </p:spTgt>
                                        </p:tgtEl>
                                        <p:attrNameLst>
                                          <p:attrName>style.visibility</p:attrName>
                                        </p:attrNameLst>
                                      </p:cBhvr>
                                      <p:to>
                                        <p:strVal val="visible"/>
                                      </p:to>
                                    </p:set>
                                    <p:anim calcmode="lin" valueType="num">
                                      <p:cBhvr additive="base">
                                        <p:cTn id="10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103" fill="hold">
                            <p:stCondLst>
                              <p:cond delay="500"/>
                            </p:stCondLst>
                            <p:childTnLst>
                              <p:par>
                                <p:cTn id="104" presetID="53" presetClass="entr" presetSubtype="16" fill="hold" nodeType="afterEffect">
                                  <p:stCondLst>
                                    <p:cond delay="0"/>
                                  </p:stCondLst>
                                  <p:childTnLst>
                                    <p:set>
                                      <p:cBhvr>
                                        <p:cTn id="105" dur="1" fill="hold">
                                          <p:stCondLst>
                                            <p:cond delay="0"/>
                                          </p:stCondLst>
                                        </p:cTn>
                                        <p:tgtEl>
                                          <p:spTgt spid="7173"/>
                                        </p:tgtEl>
                                        <p:attrNameLst>
                                          <p:attrName>style.visibility</p:attrName>
                                        </p:attrNameLst>
                                      </p:cBhvr>
                                      <p:to>
                                        <p:strVal val="visible"/>
                                      </p:to>
                                    </p:set>
                                    <p:anim calcmode="lin" valueType="num">
                                      <p:cBhvr>
                                        <p:cTn id="106" dur="500" fill="hold"/>
                                        <p:tgtEl>
                                          <p:spTgt spid="7173"/>
                                        </p:tgtEl>
                                        <p:attrNameLst>
                                          <p:attrName>ppt_w</p:attrName>
                                        </p:attrNameLst>
                                      </p:cBhvr>
                                      <p:tavLst>
                                        <p:tav tm="0">
                                          <p:val>
                                            <p:fltVal val="0"/>
                                          </p:val>
                                        </p:tav>
                                        <p:tav tm="100000">
                                          <p:val>
                                            <p:strVal val="#ppt_w"/>
                                          </p:val>
                                        </p:tav>
                                      </p:tavLst>
                                    </p:anim>
                                    <p:anim calcmode="lin" valueType="num">
                                      <p:cBhvr>
                                        <p:cTn id="107" dur="500" fill="hold"/>
                                        <p:tgtEl>
                                          <p:spTgt spid="7173"/>
                                        </p:tgtEl>
                                        <p:attrNameLst>
                                          <p:attrName>ppt_h</p:attrName>
                                        </p:attrNameLst>
                                      </p:cBhvr>
                                      <p:tavLst>
                                        <p:tav tm="0">
                                          <p:val>
                                            <p:fltVal val="0"/>
                                          </p:val>
                                        </p:tav>
                                        <p:tav tm="100000">
                                          <p:val>
                                            <p:strVal val="#ppt_h"/>
                                          </p:val>
                                        </p:tav>
                                      </p:tavLst>
                                    </p:anim>
                                    <p:animEffect transition="in" filter="fade">
                                      <p:cBhvr>
                                        <p:cTn id="108" dur="500"/>
                                        <p:tgtEl>
                                          <p:spTgt spid="7173"/>
                                        </p:tgtEl>
                                      </p:cBhvr>
                                    </p:animEffect>
                                  </p:childTnLst>
                                </p:cTn>
                              </p:par>
                            </p:childTnLst>
                          </p:cTn>
                        </p:par>
                        <p:par>
                          <p:cTn id="109" fill="hold">
                            <p:stCondLst>
                              <p:cond delay="1000"/>
                            </p:stCondLst>
                            <p:childTnLst>
                              <p:par>
                                <p:cTn id="110" presetID="21" presetClass="entr" presetSubtype="1" fill="hold" grpId="0"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wheel(1)">
                                      <p:cBhvr>
                                        <p:cTn id="1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900" y="1597025"/>
            <a:ext cx="10515600" cy="4351338"/>
          </a:xfrm>
        </p:spPr>
        <p:txBody>
          <a:bodyPr/>
          <a:lstStyle/>
          <a:p>
            <a:pPr indent="0" algn="just">
              <a:lnSpc>
                <a:spcPct val="100000"/>
              </a:lnSpc>
              <a:spcAft>
                <a:spcPts val="0"/>
              </a:spcAft>
              <a:buNone/>
              <a:tabLst>
                <a:tab pos="5996305" algn="l"/>
              </a:tabLst>
            </a:pPr>
            <a:r>
              <a:rPr lang="en-US" b="1" dirty="0">
                <a:latin typeface="Times New Roman" panose="02020603050405020304" pitchFamily="18" charset="0"/>
                <a:ea typeface="Batang" panose="02030600000101010101" pitchFamily="18" charset="-127"/>
                <a:cs typeface="Times New Roman" panose="02020603050405020304" pitchFamily="18" charset="0"/>
              </a:rPr>
              <a:t>2. </a:t>
            </a:r>
            <a:r>
              <a:rPr lang="en-US" b="1" dirty="0" err="1">
                <a:latin typeface="Times New Roman" panose="02020603050405020304" pitchFamily="18" charset="0"/>
                <a:ea typeface="Batang" panose="02030600000101010101" pitchFamily="18" charset="-127"/>
                <a:cs typeface="Times New Roman" panose="02020603050405020304" pitchFamily="18" charset="0"/>
              </a:rPr>
              <a:t>Khái</a:t>
            </a:r>
            <a:r>
              <a:rPr lang="en-US" b="1" dirty="0">
                <a:latin typeface="Times New Roman" panose="02020603050405020304" pitchFamily="18" charset="0"/>
                <a:ea typeface="Batang" panose="02030600000101010101" pitchFamily="18" charset="-127"/>
                <a:cs typeface="Times New Roman" panose="02020603050405020304" pitchFamily="18" charset="0"/>
              </a:rPr>
              <a:t> </a:t>
            </a:r>
            <a:r>
              <a:rPr lang="en-US" b="1" dirty="0" err="1">
                <a:latin typeface="Times New Roman" panose="02020603050405020304" pitchFamily="18" charset="0"/>
                <a:ea typeface="Batang" panose="02030600000101010101" pitchFamily="18" charset="-127"/>
                <a:cs typeface="Times New Roman" panose="02020603050405020304" pitchFamily="18" charset="0"/>
              </a:rPr>
              <a:t>niệm</a:t>
            </a:r>
            <a:r>
              <a:rPr lang="en-US" b="1"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Là</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hiện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tượng</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các</a:t>
            </a:r>
            <a:r>
              <a:rPr lang="en-US" dirty="0">
                <a:latin typeface="Times New Roman" panose="02020603050405020304" pitchFamily="18" charset="0"/>
                <a:ea typeface="Batang" panose="02030600000101010101" pitchFamily="18" charset="-127"/>
                <a:cs typeface="Times New Roman" panose="02020603050405020304" pitchFamily="18" charset="0"/>
              </a:rPr>
              <a:t> gen </a:t>
            </a:r>
            <a:r>
              <a:rPr lang="en-US" dirty="0" err="1">
                <a:latin typeface="Times New Roman" panose="02020603050405020304" pitchFamily="18" charset="0"/>
                <a:ea typeface="Batang" panose="02030600000101010101" pitchFamily="18" charset="-127"/>
                <a:cs typeface="Times New Roman" panose="02020603050405020304" pitchFamily="18" charset="0"/>
              </a:rPr>
              <a:t>trong</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cùng</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cặp</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alen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u="sng" dirty="0" err="1">
                <a:latin typeface="Times New Roman" panose="02020603050405020304" pitchFamily="18" charset="0"/>
                <a:ea typeface="Batang" panose="02030600000101010101" pitchFamily="18" charset="-127"/>
                <a:cs typeface="Times New Roman" panose="02020603050405020304" pitchFamily="18" charset="0"/>
              </a:rPr>
              <a:t>đổi</a:t>
            </a:r>
            <a:r>
              <a:rPr lang="en-US" u="sng" dirty="0">
                <a:latin typeface="Times New Roman" panose="02020603050405020304" pitchFamily="18" charset="0"/>
                <a:ea typeface="Batang" panose="02030600000101010101" pitchFamily="18" charset="-127"/>
                <a:cs typeface="Times New Roman" panose="02020603050405020304" pitchFamily="18" charset="0"/>
              </a:rPr>
              <a:t> </a:t>
            </a:r>
            <a:r>
              <a:rPr lang="en-US" u="sng" dirty="0" err="1">
                <a:latin typeface="Times New Roman" panose="02020603050405020304" pitchFamily="18" charset="0"/>
                <a:ea typeface="Batang" panose="02030600000101010101" pitchFamily="18" charset="-127"/>
                <a:cs typeface="Times New Roman" panose="02020603050405020304" pitchFamily="18" charset="0"/>
              </a:rPr>
              <a:t>chỗ</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cho</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nhau</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làm</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thay</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đổi</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nhóm</a:t>
            </a:r>
            <a:r>
              <a:rPr lang="en-US" dirty="0">
                <a:latin typeface="Times New Roman" panose="02020603050405020304" pitchFamily="18" charset="0"/>
                <a:ea typeface="Batang" panose="02030600000101010101" pitchFamily="18" charset="-127"/>
                <a:cs typeface="Times New Roman" panose="02020603050405020304" pitchFamily="18" charset="0"/>
              </a:rPr>
              <a:t> gen </a:t>
            </a:r>
            <a:r>
              <a:rPr lang="en-US" dirty="0" err="1">
                <a:latin typeface="Times New Roman" panose="02020603050405020304" pitchFamily="18" charset="0"/>
                <a:ea typeface="Batang" panose="02030600000101010101" pitchFamily="18" charset="-127"/>
                <a:cs typeface="Times New Roman" panose="02020603050405020304" pitchFamily="18" charset="0"/>
              </a:rPr>
              <a:t>liên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kết</a:t>
            </a:r>
            <a:r>
              <a:rPr lang="en-US" dirty="0">
                <a:latin typeface="Times New Roman" panose="02020603050405020304" pitchFamily="18" charset="0"/>
                <a:ea typeface="Batang" panose="02030600000101010101" pitchFamily="18" charset="-127"/>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spcAft>
                <a:spcPts val="0"/>
              </a:spcAft>
              <a:buNone/>
            </a:pPr>
            <a:r>
              <a:rPr lang="en-US" b="1" dirty="0">
                <a:latin typeface="Times New Roman" panose="02020603050405020304" pitchFamily="18" charset="0"/>
                <a:ea typeface="Batang" panose="02030600000101010101" pitchFamily="18" charset="-127"/>
                <a:cs typeface="Times New Roman" panose="02020603050405020304" pitchFamily="18" charset="0"/>
              </a:rPr>
              <a:t>3. </a:t>
            </a:r>
            <a:r>
              <a:rPr lang="en-US" b="1" dirty="0" err="1">
                <a:latin typeface="Times New Roman" panose="02020603050405020304" pitchFamily="18" charset="0"/>
                <a:ea typeface="Batang" panose="02030600000101010101" pitchFamily="18" charset="-127"/>
                <a:cs typeface="Times New Roman" panose="02020603050405020304" pitchFamily="18" charset="0"/>
              </a:rPr>
              <a:t>Cơ</a:t>
            </a:r>
            <a:r>
              <a:rPr lang="en-US" b="1" dirty="0">
                <a:latin typeface="Times New Roman" panose="02020603050405020304" pitchFamily="18" charset="0"/>
                <a:ea typeface="Batang" panose="02030600000101010101" pitchFamily="18" charset="-127"/>
                <a:cs typeface="Times New Roman" panose="02020603050405020304" pitchFamily="18" charset="0"/>
              </a:rPr>
              <a:t> </a:t>
            </a:r>
            <a:r>
              <a:rPr lang="en-US" b="1" dirty="0" err="1">
                <a:latin typeface="Times New Roman" panose="02020603050405020304" pitchFamily="18" charset="0"/>
                <a:ea typeface="Batang" panose="02030600000101010101" pitchFamily="18" charset="-127"/>
                <a:cs typeface="Times New Roman" panose="02020603050405020304" pitchFamily="18" charset="0"/>
              </a:rPr>
              <a:t>sở</a:t>
            </a:r>
            <a:r>
              <a:rPr lang="en-US" b="1" dirty="0">
                <a:latin typeface="Times New Roman" panose="02020603050405020304" pitchFamily="18" charset="0"/>
                <a:ea typeface="Batang" panose="02030600000101010101" pitchFamily="18" charset="-127"/>
                <a:cs typeface="Times New Roman" panose="02020603050405020304" pitchFamily="18" charset="0"/>
              </a:rPr>
              <a:t> </a:t>
            </a:r>
            <a:r>
              <a:rPr lang="en-US" b="1" dirty="0" err="1">
                <a:latin typeface="Times New Roman" panose="02020603050405020304" pitchFamily="18" charset="0"/>
                <a:ea typeface="Batang" panose="02030600000101010101" pitchFamily="18" charset="-127"/>
                <a:cs typeface="Times New Roman" panose="02020603050405020304" pitchFamily="18" charset="0"/>
              </a:rPr>
              <a:t>tế</a:t>
            </a:r>
            <a:r>
              <a:rPr lang="en-US" b="1" dirty="0">
                <a:latin typeface="Times New Roman" panose="02020603050405020304" pitchFamily="18" charset="0"/>
                <a:ea typeface="Batang" panose="02030600000101010101" pitchFamily="18" charset="-127"/>
                <a:cs typeface="Times New Roman" panose="02020603050405020304" pitchFamily="18" charset="0"/>
              </a:rPr>
              <a:t> </a:t>
            </a:r>
            <a:r>
              <a:rPr lang="en-US" b="1" dirty="0" err="1">
                <a:latin typeface="Times New Roman" panose="02020603050405020304" pitchFamily="18" charset="0"/>
                <a:ea typeface="Batang" panose="02030600000101010101" pitchFamily="18" charset="-127"/>
                <a:cs typeface="Times New Roman" panose="02020603050405020304" pitchFamily="18" charset="0"/>
              </a:rPr>
              <a:t>bào</a:t>
            </a:r>
            <a:r>
              <a:rPr lang="en-US" b="1" dirty="0">
                <a:latin typeface="Times New Roman" panose="02020603050405020304" pitchFamily="18" charset="0"/>
                <a:ea typeface="Batang" panose="02030600000101010101" pitchFamily="18" charset="-127"/>
                <a:cs typeface="Times New Roman" panose="02020603050405020304" pitchFamily="18" charset="0"/>
              </a:rPr>
              <a:t> </a:t>
            </a:r>
            <a:r>
              <a:rPr lang="en-US" b="1" dirty="0" err="1">
                <a:latin typeface="Times New Roman" panose="02020603050405020304" pitchFamily="18" charset="0"/>
                <a:ea typeface="Batang" panose="02030600000101010101" pitchFamily="18" charset="-127"/>
                <a:cs typeface="Times New Roman" panose="02020603050405020304" pitchFamily="18" charset="0"/>
              </a:rPr>
              <a:t>học</a:t>
            </a:r>
            <a:r>
              <a:rPr lang="en-US" b="1" dirty="0">
                <a:latin typeface="Times New Roman" panose="02020603050405020304" pitchFamily="18" charset="0"/>
                <a:ea typeface="Batang" panose="02030600000101010101" pitchFamily="18" charset="-127"/>
                <a:cs typeface="Times New Roman" panose="02020603050405020304" pitchFamily="18" charset="0"/>
              </a:rPr>
              <a:t>:</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Trong</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kì</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đầu</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của</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giảm</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phân</a:t>
            </a:r>
            <a:r>
              <a:rPr lang="en-US" dirty="0">
                <a:latin typeface="Times New Roman" panose="02020603050405020304" pitchFamily="18" charset="0"/>
                <a:ea typeface="Batang" panose="02030600000101010101" pitchFamily="18" charset="-127"/>
                <a:cs typeface="Times New Roman" panose="02020603050405020304" pitchFamily="18" charset="0"/>
              </a:rPr>
              <a:t> I, </a:t>
            </a:r>
            <a:r>
              <a:rPr lang="en-US" dirty="0" err="1">
                <a:latin typeface="Times New Roman" panose="02020603050405020304" pitchFamily="18" charset="0"/>
                <a:ea typeface="Batang" panose="02030600000101010101" pitchFamily="18" charset="-127"/>
                <a:cs typeface="Times New Roman" panose="02020603050405020304" pitchFamily="18" charset="0"/>
              </a:rPr>
              <a:t>các</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crômatit</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trong</a:t>
            </a:r>
            <a:r>
              <a:rPr lang="en-US" dirty="0">
                <a:latin typeface="Times New Roman" panose="02020603050405020304" pitchFamily="18" charset="0"/>
                <a:ea typeface="Batang" panose="02030600000101010101" pitchFamily="18" charset="-127"/>
                <a:cs typeface="Times New Roman" panose="02020603050405020304" pitchFamily="18" charset="0"/>
              </a:rPr>
              <a:t> NST </a:t>
            </a:r>
            <a:r>
              <a:rPr lang="en-US" dirty="0" err="1">
                <a:latin typeface="Times New Roman" panose="02020603050405020304" pitchFamily="18" charset="0"/>
                <a:ea typeface="Batang" panose="02030600000101010101" pitchFamily="18" charset="-127"/>
                <a:cs typeface="Times New Roman" panose="02020603050405020304" pitchFamily="18" charset="0"/>
              </a:rPr>
              <a:t>kép</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tương</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đồng</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tiếp</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hợp</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và</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có</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thể</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u="sng" dirty="0" err="1">
                <a:latin typeface="Times New Roman" panose="02020603050405020304" pitchFamily="18" charset="0"/>
                <a:ea typeface="Batang" panose="02030600000101010101" pitchFamily="18" charset="-127"/>
                <a:cs typeface="Times New Roman" panose="02020603050405020304" pitchFamily="18" charset="0"/>
              </a:rPr>
              <a:t>trao</a:t>
            </a:r>
            <a:r>
              <a:rPr lang="en-US" u="sng" dirty="0">
                <a:latin typeface="Times New Roman" panose="02020603050405020304" pitchFamily="18" charset="0"/>
                <a:ea typeface="Batang" panose="02030600000101010101" pitchFamily="18" charset="-127"/>
                <a:cs typeface="Times New Roman" panose="02020603050405020304" pitchFamily="18" charset="0"/>
              </a:rPr>
              <a:t> </a:t>
            </a:r>
            <a:r>
              <a:rPr lang="en-US" u="sng" dirty="0" err="1">
                <a:latin typeface="Times New Roman" panose="02020603050405020304" pitchFamily="18" charset="0"/>
                <a:ea typeface="Batang" panose="02030600000101010101" pitchFamily="18" charset="-127"/>
                <a:cs typeface="Times New Roman" panose="02020603050405020304" pitchFamily="18" charset="0"/>
              </a:rPr>
              <a:t>đổi</a:t>
            </a:r>
            <a:r>
              <a:rPr lang="en-US" u="sng" dirty="0">
                <a:latin typeface="Times New Roman" panose="02020603050405020304" pitchFamily="18" charset="0"/>
                <a:ea typeface="Batang" panose="02030600000101010101" pitchFamily="18" charset="-127"/>
                <a:cs typeface="Times New Roman" panose="02020603050405020304" pitchFamily="18" charset="0"/>
              </a:rPr>
              <a:t> </a:t>
            </a:r>
            <a:r>
              <a:rPr lang="en-US" u="sng" dirty="0" err="1">
                <a:latin typeface="Times New Roman" panose="02020603050405020304" pitchFamily="18" charset="0"/>
                <a:ea typeface="Batang" panose="02030600000101010101" pitchFamily="18" charset="-127"/>
                <a:cs typeface="Times New Roman" panose="02020603050405020304" pitchFamily="18" charset="0"/>
              </a:rPr>
              <a:t>chéo</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làm</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hoán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vị</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các</a:t>
            </a:r>
            <a:r>
              <a:rPr lang="en-US" dirty="0">
                <a:latin typeface="Times New Roman" panose="02020603050405020304" pitchFamily="18" charset="0"/>
                <a:ea typeface="Batang" panose="02030600000101010101" pitchFamily="18" charset="-127"/>
                <a:cs typeface="Times New Roman" panose="02020603050405020304" pitchFamily="18" charset="0"/>
              </a:rPr>
              <a:t> gen </a:t>
            </a:r>
            <a:r>
              <a:rPr lang="en-US" dirty="0" err="1">
                <a:latin typeface="Times New Roman" panose="02020603050405020304" pitchFamily="18" charset="0"/>
                <a:ea typeface="Batang" panose="02030600000101010101" pitchFamily="18" charset="-127"/>
                <a:cs typeface="Times New Roman" panose="02020603050405020304" pitchFamily="18" charset="0"/>
              </a:rPr>
              <a:t>alen</a:t>
            </a:r>
            <a:r>
              <a:rPr lang="en-US" dirty="0">
                <a:latin typeface="Times New Roman" panose="02020603050405020304" pitchFamily="18" charset="0"/>
                <a:ea typeface="Batang" panose="02030600000101010101" pitchFamily="18" charset="-127"/>
                <a:cs typeface="Times New Roman" panose="02020603050405020304" pitchFamily="18" charset="0"/>
              </a:rPr>
              <a:t>) → </a:t>
            </a:r>
            <a:r>
              <a:rPr lang="en-US" dirty="0" err="1">
                <a:latin typeface="Times New Roman" panose="02020603050405020304" pitchFamily="18" charset="0"/>
                <a:ea typeface="Batang" panose="02030600000101010101" pitchFamily="18" charset="-127"/>
                <a:cs typeface="Times New Roman" panose="02020603050405020304" pitchFamily="18" charset="0"/>
              </a:rPr>
              <a:t>tổ</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hợp</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lại</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các</a:t>
            </a:r>
            <a:r>
              <a:rPr lang="en-US" dirty="0">
                <a:latin typeface="Times New Roman" panose="02020603050405020304" pitchFamily="18" charset="0"/>
                <a:ea typeface="Batang" panose="02030600000101010101" pitchFamily="18" charset="-127"/>
                <a:cs typeface="Times New Roman" panose="02020603050405020304" pitchFamily="18" charset="0"/>
              </a:rPr>
              <a:t> gen </a:t>
            </a:r>
            <a:r>
              <a:rPr lang="en-US" dirty="0" err="1">
                <a:latin typeface="Times New Roman" panose="02020603050405020304" pitchFamily="18" charset="0"/>
                <a:ea typeface="Batang" panose="02030600000101010101" pitchFamily="18" charset="-127"/>
                <a:cs typeface="Times New Roman" panose="02020603050405020304" pitchFamily="18" charset="0"/>
              </a:rPr>
              <a:t>mới</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các</a:t>
            </a:r>
            <a:r>
              <a:rPr lang="en-US" dirty="0">
                <a:latin typeface="Times New Roman" panose="02020603050405020304" pitchFamily="18" charset="0"/>
                <a:ea typeface="Batang" panose="02030600000101010101" pitchFamily="18" charset="-127"/>
                <a:cs typeface="Times New Roman" panose="02020603050405020304" pitchFamily="18" charset="0"/>
              </a:rPr>
              <a:t> gen </a:t>
            </a:r>
            <a:r>
              <a:rPr lang="en-US" dirty="0" err="1">
                <a:latin typeface="Times New Roman" panose="02020603050405020304" pitchFamily="18" charset="0"/>
                <a:ea typeface="Batang" panose="02030600000101010101" pitchFamily="18" charset="-127"/>
                <a:cs typeface="Times New Roman" panose="02020603050405020304" pitchFamily="18" charset="0"/>
              </a:rPr>
              <a:t>không</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alen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Hoán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vị</a:t>
            </a:r>
            <a:r>
              <a:rPr lang="en-US" dirty="0">
                <a:latin typeface="Times New Roman" panose="02020603050405020304" pitchFamily="18" charset="0"/>
                <a:ea typeface="Batang" panose="02030600000101010101" pitchFamily="18" charset="-127"/>
                <a:cs typeface="Times New Roman" panose="02020603050405020304" pitchFamily="18" charset="0"/>
              </a:rPr>
              <a:t> gen </a:t>
            </a:r>
            <a:r>
              <a:rPr lang="en-US" dirty="0" err="1">
                <a:latin typeface="Times New Roman" panose="02020603050405020304" pitchFamily="18" charset="0"/>
                <a:ea typeface="Batang" panose="02030600000101010101" pitchFamily="18" charset="-127"/>
                <a:cs typeface="Times New Roman" panose="02020603050405020304" pitchFamily="18" charset="0"/>
              </a:rPr>
              <a:t>có</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thể</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xảy</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ra</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đồng</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thời</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cả</a:t>
            </a:r>
            <a:r>
              <a:rPr lang="en-US" dirty="0">
                <a:latin typeface="Times New Roman" panose="02020603050405020304" pitchFamily="18" charset="0"/>
                <a:ea typeface="Batang" panose="02030600000101010101" pitchFamily="18" charset="-127"/>
                <a:cs typeface="Times New Roman" panose="02020603050405020304" pitchFamily="18" charset="0"/>
              </a:rPr>
              <a:t> 2 </a:t>
            </a:r>
            <a:r>
              <a:rPr lang="en-US" dirty="0" err="1">
                <a:latin typeface="Times New Roman" panose="02020603050405020304" pitchFamily="18" charset="0"/>
                <a:ea typeface="Batang" panose="02030600000101010101" pitchFamily="18" charset="-127"/>
                <a:cs typeface="Times New Roman" panose="02020603050405020304" pitchFamily="18" charset="0"/>
              </a:rPr>
              <a:t>giới</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hoặc</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chỉ</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xảy</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ra</a:t>
            </a:r>
            <a:r>
              <a:rPr lang="en-US" dirty="0">
                <a:latin typeface="Times New Roman" panose="02020603050405020304" pitchFamily="18" charset="0"/>
                <a:ea typeface="Batang" panose="02030600000101010101" pitchFamily="18" charset="-127"/>
                <a:cs typeface="Times New Roman" panose="02020603050405020304" pitchFamily="18" charset="0"/>
              </a:rPr>
              <a:t> ở </a:t>
            </a:r>
            <a:r>
              <a:rPr lang="en-US" dirty="0" err="1">
                <a:latin typeface="Times New Roman" panose="02020603050405020304" pitchFamily="18" charset="0"/>
                <a:ea typeface="Batang" panose="02030600000101010101" pitchFamily="18" charset="-127"/>
                <a:cs typeface="Times New Roman" panose="02020603050405020304" pitchFamily="18" charset="0"/>
              </a:rPr>
              <a:t>một</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trong</a:t>
            </a:r>
            <a:r>
              <a:rPr lang="en-US" dirty="0">
                <a:latin typeface="Times New Roman" panose="02020603050405020304" pitchFamily="18" charset="0"/>
                <a:ea typeface="Batang" panose="02030600000101010101" pitchFamily="18" charset="-127"/>
                <a:cs typeface="Times New Roman" panose="02020603050405020304" pitchFamily="18" charset="0"/>
              </a:rPr>
              <a:t> 2 </a:t>
            </a:r>
            <a:r>
              <a:rPr lang="en-US" dirty="0" err="1">
                <a:latin typeface="Times New Roman" panose="02020603050405020304" pitchFamily="18" charset="0"/>
                <a:ea typeface="Batang" panose="02030600000101010101" pitchFamily="18" charset="-127"/>
                <a:cs typeface="Times New Roman" panose="02020603050405020304" pitchFamily="18" charset="0"/>
              </a:rPr>
              <a:t>giới</a:t>
            </a:r>
            <a:r>
              <a:rPr lang="en-US" dirty="0">
                <a:latin typeface="Times New Roman" panose="02020603050405020304" pitchFamily="18" charset="0"/>
                <a:ea typeface="Batang" panose="02030600000101010101" pitchFamily="18" charset="-127"/>
                <a:cs typeface="Times New Roman" panose="02020603050405020304" pitchFamily="18" charset="0"/>
              </a:rPr>
              <a:t> : ♂ </a:t>
            </a:r>
            <a:r>
              <a:rPr lang="en-US" dirty="0" err="1">
                <a:latin typeface="Times New Roman" panose="02020603050405020304" pitchFamily="18" charset="0"/>
                <a:ea typeface="Batang" panose="02030600000101010101" pitchFamily="18" charset="-127"/>
                <a:cs typeface="Times New Roman" panose="02020603050405020304" pitchFamily="18" charset="0"/>
              </a:rPr>
              <a:t>hoặc</a:t>
            </a:r>
            <a:r>
              <a:rPr lang="en-US" dirty="0">
                <a:latin typeface="Times New Roman" panose="02020603050405020304" pitchFamily="18" charset="0"/>
                <a:ea typeface="Batang" panose="02030600000101010101" pitchFamily="18" charset="-127"/>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lnSpc>
                <a:spcPct val="100000"/>
              </a:lnSpc>
              <a:spcAft>
                <a:spcPts val="0"/>
              </a:spcAft>
              <a:buNone/>
            </a:pPr>
            <a:r>
              <a:rPr lang="en-US" dirty="0">
                <a:latin typeface="Times New Roman" panose="02020603050405020304" pitchFamily="18" charset="0"/>
                <a:ea typeface="Batang" panose="02030600000101010101" pitchFamily="18" charset="-127"/>
                <a:cs typeface="Times New Roman" panose="02020603050405020304" pitchFamily="18" charset="0"/>
              </a:rPr>
              <a:t>(</a:t>
            </a:r>
            <a:r>
              <a:rPr lang="en-US" b="1" i="1" dirty="0" err="1">
                <a:latin typeface="Times New Roman" panose="02020603050405020304" pitchFamily="18" charset="0"/>
                <a:ea typeface="Batang" panose="02030600000101010101" pitchFamily="18" charset="-127"/>
                <a:cs typeface="Times New Roman" panose="02020603050405020304" pitchFamily="18" charset="0"/>
              </a:rPr>
              <a:t>Lưu</a:t>
            </a:r>
            <a:r>
              <a:rPr lang="en-US" b="1" i="1" dirty="0">
                <a:latin typeface="Times New Roman" panose="02020603050405020304" pitchFamily="18" charset="0"/>
                <a:ea typeface="Batang" panose="02030600000101010101" pitchFamily="18" charset="-127"/>
                <a:cs typeface="Times New Roman" panose="02020603050405020304" pitchFamily="18" charset="0"/>
              </a:rPr>
              <a:t> ý:</a:t>
            </a:r>
            <a:r>
              <a:rPr lang="en-US" dirty="0">
                <a:latin typeface="Times New Roman" panose="02020603050405020304" pitchFamily="18" charset="0"/>
                <a:ea typeface="Batang" panose="02030600000101010101" pitchFamily="18" charset="-127"/>
                <a:cs typeface="Times New Roman" panose="02020603050405020304" pitchFamily="18" charset="0"/>
              </a:rPr>
              <a:t> Ở </a:t>
            </a:r>
            <a:r>
              <a:rPr lang="en-US" dirty="0" err="1">
                <a:latin typeface="Times New Roman" panose="02020603050405020304" pitchFamily="18" charset="0"/>
                <a:ea typeface="Batang" panose="02030600000101010101" pitchFamily="18" charset="-127"/>
                <a:cs typeface="Times New Roman" panose="02020603050405020304" pitchFamily="18" charset="0"/>
              </a:rPr>
              <a:t>ruồi</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giấm</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hoán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vị</a:t>
            </a:r>
            <a:r>
              <a:rPr lang="en-US" dirty="0">
                <a:latin typeface="Times New Roman" panose="02020603050405020304" pitchFamily="18" charset="0"/>
                <a:ea typeface="Batang" panose="02030600000101010101" pitchFamily="18" charset="-127"/>
                <a:cs typeface="Times New Roman" panose="02020603050405020304" pitchFamily="18" charset="0"/>
              </a:rPr>
              <a:t> gen </a:t>
            </a:r>
            <a:r>
              <a:rPr lang="en-US" dirty="0" err="1">
                <a:latin typeface="Times New Roman" panose="02020603050405020304" pitchFamily="18" charset="0"/>
                <a:ea typeface="Batang" panose="02030600000101010101" pitchFamily="18" charset="-127"/>
                <a:cs typeface="Times New Roman" panose="02020603050405020304" pitchFamily="18" charset="0"/>
              </a:rPr>
              <a:t>chỉ</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u="sng" dirty="0" err="1">
                <a:latin typeface="Times New Roman" panose="02020603050405020304" pitchFamily="18" charset="0"/>
                <a:ea typeface="Batang" panose="02030600000101010101" pitchFamily="18" charset="-127"/>
                <a:cs typeface="Times New Roman" panose="02020603050405020304" pitchFamily="18" charset="0"/>
              </a:rPr>
              <a:t>xảy</a:t>
            </a:r>
            <a:r>
              <a:rPr lang="en-US" u="sng" dirty="0">
                <a:latin typeface="Times New Roman" panose="02020603050405020304" pitchFamily="18" charset="0"/>
                <a:ea typeface="Batang" panose="02030600000101010101" pitchFamily="18" charset="-127"/>
                <a:cs typeface="Times New Roman" panose="02020603050405020304" pitchFamily="18" charset="0"/>
              </a:rPr>
              <a:t> </a:t>
            </a:r>
            <a:r>
              <a:rPr lang="en-US" u="sng" dirty="0" err="1">
                <a:latin typeface="Times New Roman" panose="02020603050405020304" pitchFamily="18" charset="0"/>
                <a:ea typeface="Batang" panose="02030600000101010101" pitchFamily="18" charset="-127"/>
                <a:cs typeface="Times New Roman" panose="02020603050405020304" pitchFamily="18" charset="0"/>
              </a:rPr>
              <a:t>ra</a:t>
            </a:r>
            <a:r>
              <a:rPr lang="en-US" dirty="0">
                <a:latin typeface="Times New Roman" panose="02020603050405020304" pitchFamily="18" charset="0"/>
                <a:ea typeface="Batang" panose="02030600000101010101" pitchFamily="18" charset="-127"/>
                <a:cs typeface="Times New Roman" panose="02020603050405020304" pitchFamily="18" charset="0"/>
              </a:rPr>
              <a:t> ở </a:t>
            </a:r>
            <a:r>
              <a:rPr lang="en-US" dirty="0" err="1">
                <a:latin typeface="Times New Roman" panose="02020603050405020304" pitchFamily="18" charset="0"/>
                <a:ea typeface="Batang" panose="02030600000101010101" pitchFamily="18" charset="-127"/>
                <a:cs typeface="Times New Roman" panose="02020603050405020304" pitchFamily="18" charset="0"/>
              </a:rPr>
              <a:t>quá</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trình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sinh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b="1" dirty="0" err="1">
                <a:latin typeface="Times New Roman" panose="02020603050405020304" pitchFamily="18" charset="0"/>
                <a:ea typeface="Batang" panose="02030600000101010101" pitchFamily="18" charset="-127"/>
                <a:cs typeface="Times New Roman" panose="02020603050405020304" pitchFamily="18" charset="0"/>
              </a:rPr>
              <a:t>giao</a:t>
            </a:r>
            <a:r>
              <a:rPr lang="en-US" b="1" dirty="0">
                <a:latin typeface="Times New Roman" panose="02020603050405020304" pitchFamily="18" charset="0"/>
                <a:ea typeface="Batang" panose="02030600000101010101" pitchFamily="18" charset="-127"/>
                <a:cs typeface="Times New Roman" panose="02020603050405020304" pitchFamily="18" charset="0"/>
              </a:rPr>
              <a:t> </a:t>
            </a:r>
            <a:r>
              <a:rPr lang="en-US" b="1" dirty="0" err="1">
                <a:latin typeface="Times New Roman" panose="02020603050405020304" pitchFamily="18" charset="0"/>
                <a:ea typeface="Batang" panose="02030600000101010101" pitchFamily="18" charset="-127"/>
                <a:cs typeface="Times New Roman" panose="02020603050405020304" pitchFamily="18" charset="0"/>
              </a:rPr>
              <a:t>tử</a:t>
            </a:r>
            <a:r>
              <a:rPr lang="en-US" b="1" dirty="0">
                <a:latin typeface="Times New Roman" panose="02020603050405020304" pitchFamily="18" charset="0"/>
                <a:ea typeface="Batang" panose="02030600000101010101" pitchFamily="18" charset="-127"/>
                <a:cs typeface="Times New Roman" panose="02020603050405020304" pitchFamily="18" charset="0"/>
              </a:rPr>
              <a:t> </a:t>
            </a:r>
            <a:r>
              <a:rPr lang="en-US" u="sng" dirty="0">
                <a:latin typeface="Times New Roman" panose="02020603050405020304" pitchFamily="18" charset="0"/>
                <a:ea typeface="Batang" panose="02030600000101010101" pitchFamily="18" charset="-127"/>
                <a:cs typeface="Times New Roman" panose="02020603050405020304" pitchFamily="18" charset="0"/>
              </a:rPr>
              <a:t>♀</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u="sng" dirty="0" err="1">
                <a:latin typeface="Times New Roman" panose="02020603050405020304" pitchFamily="18" charset="0"/>
                <a:ea typeface="Batang" panose="02030600000101010101" pitchFamily="18" charset="-127"/>
                <a:cs typeface="Times New Roman" panose="02020603050405020304" pitchFamily="18" charset="0"/>
              </a:rPr>
              <a:t>không</a:t>
            </a:r>
            <a:r>
              <a:rPr lang="en-US" u="sng" dirty="0">
                <a:latin typeface="Times New Roman" panose="02020603050405020304" pitchFamily="18" charset="0"/>
                <a:ea typeface="Batang" panose="02030600000101010101" pitchFamily="18" charset="-127"/>
                <a:cs typeface="Times New Roman" panose="02020603050405020304" pitchFamily="18" charset="0"/>
              </a:rPr>
              <a:t> </a:t>
            </a:r>
            <a:r>
              <a:rPr lang="en-US" u="sng" dirty="0" err="1">
                <a:latin typeface="Times New Roman" panose="02020603050405020304" pitchFamily="18" charset="0"/>
                <a:ea typeface="Batang" panose="02030600000101010101" pitchFamily="18" charset="-127"/>
                <a:cs typeface="Times New Roman" panose="02020603050405020304" pitchFamily="18" charset="0"/>
              </a:rPr>
              <a:t>xảy</a:t>
            </a:r>
            <a:r>
              <a:rPr lang="en-US" u="sng" dirty="0">
                <a:latin typeface="Times New Roman" panose="02020603050405020304" pitchFamily="18" charset="0"/>
                <a:ea typeface="Batang" panose="02030600000101010101" pitchFamily="18" charset="-127"/>
                <a:cs typeface="Times New Roman" panose="02020603050405020304" pitchFamily="18" charset="0"/>
              </a:rPr>
              <a:t> </a:t>
            </a:r>
            <a:r>
              <a:rPr lang="en-US" u="sng" dirty="0" err="1">
                <a:latin typeface="Times New Roman" panose="02020603050405020304" pitchFamily="18" charset="0"/>
                <a:ea typeface="Batang" panose="02030600000101010101" pitchFamily="18" charset="-127"/>
                <a:cs typeface="Times New Roman" panose="02020603050405020304" pitchFamily="18" charset="0"/>
              </a:rPr>
              <a:t>ra</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với</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giao</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tử</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u="sng" dirty="0">
                <a:latin typeface="Times New Roman" panose="02020603050405020304" pitchFamily="18" charset="0"/>
                <a:ea typeface="Batang" panose="02030600000101010101" pitchFamily="18" charset="-127"/>
                <a:cs typeface="Times New Roman" panose="02020603050405020304" pitchFamily="18" charset="0"/>
              </a:rPr>
              <a:t>♂</a:t>
            </a:r>
            <a:r>
              <a:rPr lang="en-US" dirty="0">
                <a:latin typeface="Times New Roman" panose="02020603050405020304" pitchFamily="18" charset="0"/>
                <a:ea typeface="Batang" panose="02030600000101010101" pitchFamily="18" charset="-127"/>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nSpc>
                <a:spcPct val="100000"/>
              </a:lnSpc>
              <a:buNone/>
            </a:pP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769152" y="134523"/>
            <a:ext cx="3263537" cy="679903"/>
          </a:xfrm>
        </p:spPr>
        <p:txBody>
          <a:bodyPr>
            <a:normAutofit/>
          </a:bodyPr>
          <a:lstStyle/>
          <a:p>
            <a:r>
              <a:rPr lang="en-US" sz="2800" b="1" u="sng" dirty="0">
                <a:latin typeface="Times New Roman" panose="02020603050405020304" pitchFamily="18" charset="0"/>
                <a:ea typeface="Batang" panose="02030600000101010101" pitchFamily="18" charset="-127"/>
                <a:cs typeface="Times New Roman" panose="02020603050405020304" pitchFamily="18" charset="0"/>
              </a:rPr>
              <a:t>II. HOÁN </a:t>
            </a:r>
            <a:r>
              <a:rPr lang="en-US" sz="2800" b="1" u="sng" dirty="0" err="1">
                <a:latin typeface="Times New Roman" panose="02020603050405020304" pitchFamily="18" charset="0"/>
                <a:ea typeface="Batang" panose="02030600000101010101" pitchFamily="18" charset="-127"/>
                <a:cs typeface="Times New Roman" panose="02020603050405020304" pitchFamily="18" charset="0"/>
              </a:rPr>
              <a:t>Vị</a:t>
            </a:r>
            <a:r>
              <a:rPr lang="en-US" sz="2800" b="1" u="sng" dirty="0">
                <a:latin typeface="Times New Roman" panose="02020603050405020304" pitchFamily="18" charset="0"/>
                <a:ea typeface="Batang" panose="02030600000101010101" pitchFamily="18" charset="-127"/>
                <a:cs typeface="Times New Roman" panose="02020603050405020304" pitchFamily="18" charset="0"/>
              </a:rPr>
              <a:t> GEN</a:t>
            </a:r>
            <a:r>
              <a:rPr lang="en-US" sz="2800" b="1" u="sng"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9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62024"/>
            <a:ext cx="10515600" cy="5489576"/>
          </a:xfrm>
        </p:spPr>
        <p:txBody>
          <a:bodyPr>
            <a:normAutofit fontScale="92500" lnSpcReduction="10000"/>
          </a:bodyPr>
          <a:lstStyle/>
          <a:p>
            <a:pPr indent="0" algn="just">
              <a:lnSpc>
                <a:spcPct val="100000"/>
              </a:lnSpc>
              <a:spcAft>
                <a:spcPts val="0"/>
              </a:spcAft>
              <a:buNone/>
            </a:pPr>
            <a:r>
              <a:rPr lang="en-US" sz="2600" b="1" dirty="0">
                <a:latin typeface="Times New Roman" panose="02020603050405020304" pitchFamily="18" charset="0"/>
                <a:ea typeface="Batang" panose="02030600000101010101" pitchFamily="18" charset="-127"/>
                <a:cs typeface="Times New Roman" panose="02020603050405020304" pitchFamily="18" charset="0"/>
              </a:rPr>
              <a:t>* </a:t>
            </a:r>
            <a:r>
              <a:rPr lang="en-US" sz="2600" b="1" dirty="0" err="1">
                <a:latin typeface="Times New Roman" panose="02020603050405020304" pitchFamily="18" charset="0"/>
                <a:ea typeface="Batang" panose="02030600000101010101" pitchFamily="18" charset="-127"/>
                <a:cs typeface="Times New Roman" panose="02020603050405020304" pitchFamily="18" charset="0"/>
              </a:rPr>
              <a:t>Tần</a:t>
            </a:r>
            <a:r>
              <a:rPr lang="en-US" sz="2600" b="1" dirty="0">
                <a:latin typeface="Times New Roman" panose="02020603050405020304" pitchFamily="18" charset="0"/>
                <a:ea typeface="Batang" panose="02030600000101010101" pitchFamily="18" charset="-127"/>
                <a:cs typeface="Times New Roman" panose="02020603050405020304" pitchFamily="18" charset="0"/>
              </a:rPr>
              <a:t> </a:t>
            </a:r>
            <a:r>
              <a:rPr lang="en-US" sz="2600" b="1" dirty="0" err="1">
                <a:latin typeface="Times New Roman" panose="02020603050405020304" pitchFamily="18" charset="0"/>
                <a:ea typeface="Batang" panose="02030600000101010101" pitchFamily="18" charset="-127"/>
                <a:cs typeface="Times New Roman" panose="02020603050405020304" pitchFamily="18" charset="0"/>
              </a:rPr>
              <a:t>số</a:t>
            </a:r>
            <a:r>
              <a:rPr lang="en-US" sz="2600" b="1" dirty="0">
                <a:latin typeface="Times New Roman" panose="02020603050405020304" pitchFamily="18" charset="0"/>
                <a:ea typeface="Batang" panose="02030600000101010101" pitchFamily="18" charset="-127"/>
                <a:cs typeface="Times New Roman" panose="02020603050405020304" pitchFamily="18" charset="0"/>
              </a:rPr>
              <a:t> </a:t>
            </a:r>
            <a:r>
              <a:rPr lang="en-US" sz="2600" b="1" dirty="0" err="1">
                <a:latin typeface="Times New Roman" panose="02020603050405020304" pitchFamily="18" charset="0"/>
                <a:ea typeface="Batang" panose="02030600000101010101" pitchFamily="18" charset="-127"/>
                <a:cs typeface="Times New Roman" panose="02020603050405020304" pitchFamily="18" charset="0"/>
              </a:rPr>
              <a:t>hoán</a:t>
            </a:r>
            <a:r>
              <a:rPr lang="en-US" sz="2600" b="1" dirty="0">
                <a:latin typeface="Times New Roman" panose="02020603050405020304" pitchFamily="18" charset="0"/>
                <a:ea typeface="Batang" panose="02030600000101010101" pitchFamily="18" charset="-127"/>
                <a:cs typeface="Times New Roman" panose="02020603050405020304" pitchFamily="18" charset="0"/>
              </a:rPr>
              <a:t> </a:t>
            </a:r>
            <a:r>
              <a:rPr lang="en-US" sz="2600" b="1" dirty="0" err="1">
                <a:latin typeface="Times New Roman" panose="02020603050405020304" pitchFamily="18" charset="0"/>
                <a:ea typeface="Batang" panose="02030600000101010101" pitchFamily="18" charset="-127"/>
                <a:cs typeface="Times New Roman" panose="02020603050405020304" pitchFamily="18" charset="0"/>
              </a:rPr>
              <a:t>vị</a:t>
            </a:r>
            <a:r>
              <a:rPr lang="en-US" sz="2600" b="1" dirty="0">
                <a:latin typeface="Times New Roman" panose="02020603050405020304" pitchFamily="18" charset="0"/>
                <a:ea typeface="Batang" panose="02030600000101010101" pitchFamily="18" charset="-127"/>
                <a:cs typeface="Times New Roman" panose="02020603050405020304" pitchFamily="18" charset="0"/>
              </a:rPr>
              <a:t> gen  (f) </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en-US" sz="2600" dirty="0">
                <a:latin typeface="Times New Roman" panose="02020603050405020304" pitchFamily="18" charset="0"/>
                <a:ea typeface="Batang" panose="02030600000101010101" pitchFamily="18" charset="-127"/>
                <a:cs typeface="Times New Roman" panose="02020603050405020304" pitchFamily="18" charset="0"/>
              </a:rPr>
              <a:t>+ f  =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tổng</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tỉ</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lệ</a:t>
            </a:r>
            <a:r>
              <a:rPr lang="en-US" sz="2600" dirty="0">
                <a:latin typeface="Times New Roman" panose="02020603050405020304" pitchFamily="18" charset="0"/>
                <a:ea typeface="Batang" panose="02030600000101010101" pitchFamily="18" charset="-127"/>
                <a:cs typeface="Times New Roman" panose="02020603050405020304" pitchFamily="18" charset="0"/>
              </a:rPr>
              <a:t>  %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các</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loại</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giao</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tử</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mang</a:t>
            </a:r>
            <a:r>
              <a:rPr lang="en-US" sz="2600" dirty="0">
                <a:latin typeface="Times New Roman" panose="02020603050405020304" pitchFamily="18" charset="0"/>
                <a:ea typeface="Batang" panose="02030600000101010101" pitchFamily="18" charset="-127"/>
                <a:cs typeface="Times New Roman" panose="02020603050405020304" pitchFamily="18" charset="0"/>
              </a:rPr>
              <a:t> gen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hoán</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vị</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Trong</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phép</a:t>
            </a:r>
            <a:r>
              <a:rPr lang="fr-FR" sz="2600" dirty="0">
                <a:latin typeface="Times New Roman" panose="02020603050405020304" pitchFamily="18" charset="0"/>
                <a:ea typeface="Batang" panose="02030600000101010101" pitchFamily="18" charset="-127"/>
                <a:cs typeface="Times New Roman" panose="02020603050405020304" pitchFamily="18" charset="0"/>
              </a:rPr>
              <a:t> lai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phân</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tích</a:t>
            </a:r>
            <a:r>
              <a:rPr lang="fr-FR" sz="2600" dirty="0">
                <a:latin typeface="Times New Roman" panose="02020603050405020304" pitchFamily="18" charset="0"/>
                <a:ea typeface="Batang" panose="02030600000101010101" pitchFamily="18" charset="-127"/>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fr-FR" sz="2600" dirty="0">
                <a:latin typeface="Times New Roman" panose="02020603050405020304" pitchFamily="18" charset="0"/>
                <a:ea typeface="Batang" panose="02030600000101010101" pitchFamily="18" charset="-127"/>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vi-VN" sz="2600" dirty="0" smtClean="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smtClean="0">
                <a:latin typeface="Times New Roman" panose="02020603050405020304" pitchFamily="18" charset="0"/>
                <a:ea typeface="Batang" panose="02030600000101010101" pitchFamily="18" charset="-127"/>
                <a:cs typeface="Times New Roman" panose="02020603050405020304" pitchFamily="18" charset="0"/>
              </a:rPr>
              <a:t>Số</a:t>
            </a:r>
            <a:r>
              <a:rPr lang="fr-FR" sz="2600" dirty="0" smtClean="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cá</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thể</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có</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u="sng" dirty="0" err="1">
                <a:latin typeface="Times New Roman" panose="02020603050405020304" pitchFamily="18" charset="0"/>
                <a:ea typeface="Batang" panose="02030600000101010101" pitchFamily="18" charset="-127"/>
                <a:cs typeface="Times New Roman" panose="02020603050405020304" pitchFamily="18" charset="0"/>
              </a:rPr>
              <a:t>hoán</a:t>
            </a:r>
            <a:r>
              <a:rPr lang="fr-FR" sz="2600" u="sng" dirty="0">
                <a:latin typeface="Times New Roman" panose="02020603050405020304" pitchFamily="18" charset="0"/>
                <a:ea typeface="Batang" panose="02030600000101010101" pitchFamily="18" charset="-127"/>
                <a:cs typeface="Times New Roman" panose="02020603050405020304" pitchFamily="18" charset="0"/>
              </a:rPr>
              <a:t> </a:t>
            </a:r>
            <a:r>
              <a:rPr lang="fr-FR" sz="2600" u="sng" dirty="0" err="1">
                <a:latin typeface="Times New Roman" panose="02020603050405020304" pitchFamily="18" charset="0"/>
                <a:ea typeface="Batang" panose="02030600000101010101" pitchFamily="18" charset="-127"/>
                <a:cs typeface="Times New Roman" panose="02020603050405020304" pitchFamily="18" charset="0"/>
              </a:rPr>
              <a:t>vị</a:t>
            </a:r>
            <a:r>
              <a:rPr lang="fr-FR" sz="2600" u="sng" dirty="0">
                <a:latin typeface="Times New Roman" panose="02020603050405020304" pitchFamily="18" charset="0"/>
                <a:ea typeface="Batang" panose="02030600000101010101" pitchFamily="18" charset="-127"/>
                <a:cs typeface="Times New Roman" panose="02020603050405020304" pitchFamily="18" charset="0"/>
              </a:rPr>
              <a:t> </a:t>
            </a:r>
            <a:r>
              <a:rPr lang="fr-FR" sz="2600" u="sng" dirty="0" err="1">
                <a:latin typeface="Times New Roman" panose="02020603050405020304" pitchFamily="18" charset="0"/>
                <a:ea typeface="Batang" panose="02030600000101010101" pitchFamily="18" charset="-127"/>
                <a:cs typeface="Times New Roman" panose="02020603050405020304" pitchFamily="18" charset="0"/>
              </a:rPr>
              <a:t>gen</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chiếm</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tỉ</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lệ</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thấp</a:t>
            </a:r>
            <a:r>
              <a:rPr lang="fr-FR" sz="2600" dirty="0">
                <a:latin typeface="Times New Roman" panose="02020603050405020304" pitchFamily="18" charset="0"/>
                <a:ea typeface="Batang" panose="02030600000101010101" pitchFamily="18" charset="-127"/>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fr-FR" sz="2600" dirty="0">
                <a:latin typeface="Times New Roman" panose="02020603050405020304" pitchFamily="18" charset="0"/>
                <a:ea typeface="Batang" panose="02030600000101010101" pitchFamily="18" charset="-127"/>
                <a:cs typeface="Times New Roman" panose="02020603050405020304" pitchFamily="18" charset="0"/>
              </a:rPr>
              <a:t>  f  = 						</a:t>
            </a:r>
            <a:r>
              <a:rPr lang="vi-VN" sz="2600" dirty="0" smtClean="0">
                <a:latin typeface="Times New Roman" panose="02020603050405020304" pitchFamily="18" charset="0"/>
                <a:ea typeface="Batang" panose="02030600000101010101" pitchFamily="18" charset="-127"/>
                <a:cs typeface="Times New Roman" panose="02020603050405020304" pitchFamily="18" charset="0"/>
              </a:rPr>
              <a:t>             </a:t>
            </a:r>
            <a:r>
              <a:rPr lang="fr-FR" sz="2600" dirty="0" smtClean="0">
                <a:latin typeface="Times New Roman" panose="02020603050405020304" pitchFamily="18" charset="0"/>
                <a:ea typeface="Batang" panose="02030600000101010101" pitchFamily="18" charset="-127"/>
                <a:cs typeface="Times New Roman" panose="02020603050405020304" pitchFamily="18" charset="0"/>
              </a:rPr>
              <a:t>X </a:t>
            </a:r>
            <a:r>
              <a:rPr lang="fr-FR" sz="2600" dirty="0">
                <a:latin typeface="Times New Roman" panose="02020603050405020304" pitchFamily="18" charset="0"/>
                <a:ea typeface="Batang" panose="02030600000101010101" pitchFamily="18" charset="-127"/>
                <a:cs typeface="Times New Roman" panose="02020603050405020304" pitchFamily="18" charset="0"/>
              </a:rPr>
              <a:t>100%</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vi-VN" sz="2600" dirty="0" smtClean="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smtClean="0">
                <a:latin typeface="Times New Roman" panose="02020603050405020304" pitchFamily="18" charset="0"/>
                <a:ea typeface="Batang" panose="02030600000101010101" pitchFamily="18" charset="-127"/>
                <a:cs typeface="Times New Roman" panose="02020603050405020304" pitchFamily="18" charset="0"/>
              </a:rPr>
              <a:t>Tổng</a:t>
            </a:r>
            <a:r>
              <a:rPr lang="fr-FR" sz="2600" dirty="0" smtClean="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số</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cá</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thể</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trong</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đời</a:t>
            </a:r>
            <a:r>
              <a:rPr lang="fr-FR" sz="2600" dirty="0">
                <a:latin typeface="Times New Roman" panose="02020603050405020304" pitchFamily="18" charset="0"/>
                <a:ea typeface="Batang" panose="02030600000101010101" pitchFamily="18" charset="-127"/>
                <a:cs typeface="Times New Roman" panose="02020603050405020304" pitchFamily="18" charset="0"/>
              </a:rPr>
              <a:t> lai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phân</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tích</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endParaRPr lang="vi-VN" sz="2600" b="1" dirty="0" smtClean="0">
              <a:latin typeface="Times New Roman" panose="02020603050405020304" pitchFamily="18" charset="0"/>
              <a:ea typeface="Batang" panose="02030600000101010101" pitchFamily="18" charset="-127"/>
              <a:cs typeface="Times New Roman" panose="02020603050405020304" pitchFamily="18" charset="0"/>
            </a:endParaRPr>
          </a:p>
          <a:p>
            <a:pPr indent="0" algn="just">
              <a:lnSpc>
                <a:spcPct val="100000"/>
              </a:lnSpc>
              <a:spcAft>
                <a:spcPts val="0"/>
              </a:spcAft>
              <a:buNone/>
            </a:pPr>
            <a:r>
              <a:rPr lang="fr-FR" sz="2600" b="1" dirty="0" smtClean="0">
                <a:latin typeface="Times New Roman" panose="02020603050405020304" pitchFamily="18" charset="0"/>
                <a:ea typeface="Batang" panose="02030600000101010101" pitchFamily="18" charset="-127"/>
                <a:cs typeface="Times New Roman" panose="02020603050405020304" pitchFamily="18" charset="0"/>
              </a:rPr>
              <a:t>* </a:t>
            </a:r>
            <a:r>
              <a:rPr lang="fr-FR" sz="2600" b="1" dirty="0" err="1">
                <a:latin typeface="Times New Roman" panose="02020603050405020304" pitchFamily="18" charset="0"/>
                <a:ea typeface="Batang" panose="02030600000101010101" pitchFamily="18" charset="-127"/>
                <a:cs typeface="Times New Roman" panose="02020603050405020304" pitchFamily="18" charset="0"/>
              </a:rPr>
              <a:t>Lưu</a:t>
            </a:r>
            <a:r>
              <a:rPr lang="fr-FR" sz="2600" b="1" dirty="0">
                <a:latin typeface="Times New Roman" panose="02020603050405020304" pitchFamily="18" charset="0"/>
                <a:ea typeface="Batang" panose="02030600000101010101" pitchFamily="18" charset="-127"/>
                <a:cs typeface="Times New Roman" panose="02020603050405020304" pitchFamily="18" charset="0"/>
              </a:rPr>
              <a:t> ý:</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fr-FR" sz="2600" dirty="0">
                <a:latin typeface="Times New Roman" panose="02020603050405020304" pitchFamily="18" charset="0"/>
                <a:ea typeface="Batang" panose="02030600000101010101" pitchFamily="18" charset="-127"/>
                <a:cs typeface="Times New Roman" panose="02020603050405020304" pitchFamily="18" charset="0"/>
              </a:rPr>
              <a:t> + Hai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gen</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càng</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nằm</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b="1" dirty="0" err="1">
                <a:latin typeface="Times New Roman" panose="02020603050405020304" pitchFamily="18" charset="0"/>
                <a:ea typeface="Batang" panose="02030600000101010101" pitchFamily="18" charset="-127"/>
                <a:cs typeface="Times New Roman" panose="02020603050405020304" pitchFamily="18" charset="0"/>
              </a:rPr>
              <a:t>gần</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nhau</a:t>
            </a:r>
            <a:r>
              <a:rPr lang="fr-FR" sz="2600" dirty="0">
                <a:latin typeface="Times New Roman" panose="02020603050405020304" pitchFamily="18" charset="0"/>
                <a:ea typeface="Batang" panose="02030600000101010101" pitchFamily="18" charset="-127"/>
                <a:cs typeface="Times New Roman" panose="02020603050405020304" pitchFamily="18" charset="0"/>
              </a:rPr>
              <a:t> → f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càng</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b="1" dirty="0" err="1">
                <a:latin typeface="Times New Roman" panose="02020603050405020304" pitchFamily="18" charset="0"/>
                <a:ea typeface="Batang" panose="02030600000101010101" pitchFamily="18" charset="-127"/>
                <a:cs typeface="Times New Roman" panose="02020603050405020304" pitchFamily="18" charset="0"/>
              </a:rPr>
              <a:t>thấp</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fr-FR" sz="2600" dirty="0">
                <a:latin typeface="Times New Roman" panose="02020603050405020304" pitchFamily="18" charset="0"/>
                <a:ea typeface="Batang" panose="02030600000101010101" pitchFamily="18" charset="-127"/>
                <a:cs typeface="Times New Roman" panose="02020603050405020304" pitchFamily="18" charset="0"/>
              </a:rPr>
              <a:t> + f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không</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vượt</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quá</a:t>
            </a:r>
            <a:r>
              <a:rPr lang="fr-FR" sz="2600" dirty="0">
                <a:latin typeface="Times New Roman" panose="02020603050405020304" pitchFamily="18" charset="0"/>
                <a:ea typeface="Batang" panose="02030600000101010101" pitchFamily="18" charset="-127"/>
                <a:cs typeface="Times New Roman" panose="02020603050405020304" pitchFamily="18" charset="0"/>
              </a:rPr>
              <a:t> 50% </a:t>
            </a:r>
            <a:r>
              <a:rPr lang="fr-FR" sz="2600" i="1" dirty="0">
                <a:latin typeface="Times New Roman" panose="02020603050405020304" pitchFamily="18" charset="0"/>
                <a:ea typeface="Batang" panose="02030600000101010101" pitchFamily="18" charset="-127"/>
                <a:cs typeface="Times New Roman" panose="02020603050405020304" pitchFamily="18" charset="0"/>
              </a:rPr>
              <a:t>(dao </a:t>
            </a:r>
            <a:r>
              <a:rPr lang="fr-FR" sz="2600" i="1" dirty="0" err="1">
                <a:latin typeface="Times New Roman" panose="02020603050405020304" pitchFamily="18" charset="0"/>
                <a:ea typeface="Batang" panose="02030600000101010101" pitchFamily="18" charset="-127"/>
                <a:cs typeface="Times New Roman" panose="02020603050405020304" pitchFamily="18" charset="0"/>
              </a:rPr>
              <a:t>động</a:t>
            </a:r>
            <a:r>
              <a:rPr lang="fr-FR" sz="2600" i="1" dirty="0">
                <a:latin typeface="Times New Roman" panose="02020603050405020304" pitchFamily="18" charset="0"/>
                <a:ea typeface="Batang" panose="02030600000101010101" pitchFamily="18" charset="-127"/>
                <a:cs typeface="Times New Roman" panose="02020603050405020304" pitchFamily="18" charset="0"/>
              </a:rPr>
              <a:t> </a:t>
            </a:r>
            <a:r>
              <a:rPr lang="fr-FR" sz="2600" i="1" dirty="0" err="1">
                <a:latin typeface="Times New Roman" panose="02020603050405020304" pitchFamily="18" charset="0"/>
                <a:ea typeface="Batang" panose="02030600000101010101" pitchFamily="18" charset="-127"/>
                <a:cs typeface="Times New Roman" panose="02020603050405020304" pitchFamily="18" charset="0"/>
              </a:rPr>
              <a:t>từ</a:t>
            </a:r>
            <a:r>
              <a:rPr lang="fr-FR" sz="2600" i="1" dirty="0">
                <a:latin typeface="Times New Roman" panose="02020603050405020304" pitchFamily="18" charset="0"/>
                <a:ea typeface="Batang" panose="02030600000101010101" pitchFamily="18" charset="-127"/>
                <a:cs typeface="Times New Roman" panose="02020603050405020304" pitchFamily="18" charset="0"/>
              </a:rPr>
              <a:t> </a:t>
            </a:r>
            <a:r>
              <a:rPr lang="fr-FR" sz="2600" i="1" u="sng" dirty="0">
                <a:latin typeface="Times New Roman" panose="02020603050405020304" pitchFamily="18" charset="0"/>
                <a:ea typeface="Batang" panose="02030600000101010101" pitchFamily="18" charset="-127"/>
                <a:cs typeface="Times New Roman" panose="02020603050405020304" pitchFamily="18" charset="0"/>
              </a:rPr>
              <a:t>0%</a:t>
            </a:r>
            <a:r>
              <a:rPr lang="fr-FR" sz="2600" i="1" dirty="0">
                <a:latin typeface="Times New Roman" panose="02020603050405020304" pitchFamily="18" charset="0"/>
                <a:ea typeface="Batang" panose="02030600000101010101" pitchFamily="18" charset="-127"/>
                <a:cs typeface="Times New Roman" panose="02020603050405020304" pitchFamily="18" charset="0"/>
              </a:rPr>
              <a:t> </a:t>
            </a:r>
            <a:r>
              <a:rPr lang="fr-FR" sz="2600" i="1" dirty="0" err="1">
                <a:latin typeface="Times New Roman" panose="02020603050405020304" pitchFamily="18" charset="0"/>
                <a:ea typeface="Batang" panose="02030600000101010101" pitchFamily="18" charset="-127"/>
                <a:cs typeface="Times New Roman" panose="02020603050405020304" pitchFamily="18" charset="0"/>
              </a:rPr>
              <a:t>đến</a:t>
            </a:r>
            <a:r>
              <a:rPr lang="fr-FR" sz="2600" i="1" dirty="0">
                <a:latin typeface="Times New Roman" panose="02020603050405020304" pitchFamily="18" charset="0"/>
                <a:ea typeface="Batang" panose="02030600000101010101" pitchFamily="18" charset="-127"/>
                <a:cs typeface="Times New Roman" panose="02020603050405020304" pitchFamily="18" charset="0"/>
              </a:rPr>
              <a:t> </a:t>
            </a:r>
            <a:r>
              <a:rPr lang="fr-FR" sz="2600" i="1" u="sng" dirty="0">
                <a:latin typeface="Times New Roman" panose="02020603050405020304" pitchFamily="18" charset="0"/>
                <a:ea typeface="Batang" panose="02030600000101010101" pitchFamily="18" charset="-127"/>
                <a:cs typeface="Times New Roman" panose="02020603050405020304" pitchFamily="18" charset="0"/>
              </a:rPr>
              <a:t>50%</a:t>
            </a:r>
            <a:r>
              <a:rPr lang="fr-FR" sz="2600" i="1" dirty="0">
                <a:latin typeface="Times New Roman" panose="02020603050405020304" pitchFamily="18" charset="0"/>
                <a:ea typeface="Batang" panose="02030600000101010101" pitchFamily="18" charset="-127"/>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fr-FR" sz="2600" dirty="0">
                <a:latin typeface="Times New Roman" panose="02020603050405020304" pitchFamily="18" charset="0"/>
                <a:ea typeface="Batang" panose="02030600000101010101" pitchFamily="18" charset="-127"/>
                <a:cs typeface="Times New Roman" panose="02020603050405020304" pitchFamily="18" charset="0"/>
              </a:rPr>
              <a:t> + Khi f = 50% →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tỷ</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lệ</a:t>
            </a:r>
            <a:r>
              <a:rPr lang="fr-FR" sz="2600" dirty="0">
                <a:latin typeface="Times New Roman" panose="02020603050405020304" pitchFamily="18" charset="0"/>
                <a:ea typeface="Batang" panose="02030600000101010101" pitchFamily="18" charset="-127"/>
                <a:cs typeface="Times New Roman" panose="02020603050405020304" pitchFamily="18" charset="0"/>
              </a:rPr>
              <a:t> 4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loại</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giao</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tử</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bằng</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nhau</a:t>
            </a:r>
            <a:r>
              <a:rPr lang="fr-FR" sz="2600" dirty="0">
                <a:latin typeface="Times New Roman" panose="02020603050405020304" pitchFamily="18" charset="0"/>
                <a:ea typeface="Batang" panose="02030600000101010101" pitchFamily="18" charset="-127"/>
                <a:cs typeface="Times New Roman" panose="02020603050405020304" pitchFamily="18" charset="0"/>
              </a:rPr>
              <a:t> →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giống</a:t>
            </a:r>
            <a:r>
              <a:rPr lang="fr-FR" sz="2600" dirty="0">
                <a:latin typeface="Times New Roman" panose="02020603050405020304" pitchFamily="18" charset="0"/>
                <a:ea typeface="Batang" panose="02030600000101010101" pitchFamily="18" charset="-127"/>
                <a:cs typeface="Times New Roman" panose="02020603050405020304" pitchFamily="18" charset="0"/>
              </a:rPr>
              <a:t> PLĐL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của</a:t>
            </a:r>
            <a:r>
              <a:rPr lang="fr-FR" sz="2600" dirty="0">
                <a:latin typeface="Times New Roman" panose="02020603050405020304" pitchFamily="18" charset="0"/>
                <a:ea typeface="Batang" panose="02030600000101010101" pitchFamily="18" charset="-127"/>
                <a:cs typeface="Times New Roman" panose="02020603050405020304" pitchFamily="18" charset="0"/>
              </a:rPr>
              <a:t> </a:t>
            </a:r>
            <a:r>
              <a:rPr lang="fr-FR" sz="2600" dirty="0" err="1">
                <a:latin typeface="Times New Roman" panose="02020603050405020304" pitchFamily="18" charset="0"/>
                <a:ea typeface="Batang" panose="02030600000101010101" pitchFamily="18" charset="-127"/>
                <a:cs typeface="Times New Roman" panose="02020603050405020304" pitchFamily="18" charset="0"/>
              </a:rPr>
              <a:t>Menđen</a:t>
            </a:r>
            <a:endParaRPr lang="en-US" sz="2600" dirty="0">
              <a:latin typeface="Times New Roman" panose="02020603050405020304" pitchFamily="18" charset="0"/>
              <a:cs typeface="Times New Roman" panose="02020603050405020304" pitchFamily="18" charset="0"/>
            </a:endParaRPr>
          </a:p>
          <a:p>
            <a:pPr>
              <a:lnSpc>
                <a:spcPct val="100000"/>
              </a:lnSpc>
            </a:pPr>
            <a:endParaRPr lang="en-US" dirty="0"/>
          </a:p>
        </p:txBody>
      </p:sp>
      <p:sp>
        <p:nvSpPr>
          <p:cNvPr id="4" name="Title 1"/>
          <p:cNvSpPr>
            <a:spLocks noGrp="1"/>
          </p:cNvSpPr>
          <p:nvPr>
            <p:ph type="title"/>
          </p:nvPr>
        </p:nvSpPr>
        <p:spPr>
          <a:xfrm>
            <a:off x="769152" y="134523"/>
            <a:ext cx="3263537" cy="679903"/>
          </a:xfrm>
        </p:spPr>
        <p:txBody>
          <a:bodyPr>
            <a:normAutofit/>
          </a:bodyPr>
          <a:lstStyle/>
          <a:p>
            <a:r>
              <a:rPr lang="en-US" sz="2800" b="1" u="sng" dirty="0">
                <a:latin typeface="Times New Roman" panose="02020603050405020304" pitchFamily="18" charset="0"/>
                <a:ea typeface="Batang" panose="02030600000101010101" pitchFamily="18" charset="-127"/>
                <a:cs typeface="Times New Roman" panose="02020603050405020304" pitchFamily="18" charset="0"/>
              </a:rPr>
              <a:t>II. HOÁN </a:t>
            </a:r>
            <a:r>
              <a:rPr lang="en-US" sz="2800" b="1" u="sng" dirty="0" err="1">
                <a:latin typeface="Times New Roman" panose="02020603050405020304" pitchFamily="18" charset="0"/>
                <a:ea typeface="Batang" panose="02030600000101010101" pitchFamily="18" charset="-127"/>
                <a:cs typeface="Times New Roman" panose="02020603050405020304" pitchFamily="18" charset="0"/>
              </a:rPr>
              <a:t>Vị</a:t>
            </a:r>
            <a:r>
              <a:rPr lang="en-US" sz="2800" b="1" u="sng" dirty="0">
                <a:latin typeface="Times New Roman" panose="02020603050405020304" pitchFamily="18" charset="0"/>
                <a:ea typeface="Batang" panose="02030600000101010101" pitchFamily="18" charset="-127"/>
                <a:cs typeface="Times New Roman" panose="02020603050405020304" pitchFamily="18" charset="0"/>
              </a:rPr>
              <a:t> GEN</a:t>
            </a:r>
            <a:r>
              <a:rPr lang="en-US" sz="2800" b="1" u="sng"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1467289" y="3441700"/>
            <a:ext cx="5130800"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63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355725"/>
            <a:ext cx="10515600" cy="4351338"/>
          </a:xfrm>
        </p:spPr>
        <p:txBody>
          <a:bodyPr/>
          <a:lstStyle/>
          <a:p>
            <a:pPr indent="0" algn="just">
              <a:lnSpc>
                <a:spcPct val="100000"/>
              </a:lnSpc>
              <a:spcAft>
                <a:spcPts val="0"/>
              </a:spcAft>
              <a:buNone/>
            </a:pPr>
            <a:r>
              <a:rPr lang="fr-FR" b="1" dirty="0">
                <a:latin typeface="Times New Roman" panose="02020603050405020304" pitchFamily="18" charset="0"/>
                <a:ea typeface="Batang" panose="02030600000101010101" pitchFamily="18" charset="-127"/>
                <a:cs typeface="Times New Roman" panose="02020603050405020304" pitchFamily="18" charset="0"/>
              </a:rPr>
              <a:t>4. Ý </a:t>
            </a:r>
            <a:r>
              <a:rPr lang="fr-FR" b="1" dirty="0" err="1">
                <a:latin typeface="Times New Roman" panose="02020603050405020304" pitchFamily="18" charset="0"/>
                <a:ea typeface="Batang" panose="02030600000101010101" pitchFamily="18" charset="-127"/>
                <a:cs typeface="Times New Roman" panose="02020603050405020304" pitchFamily="18" charset="0"/>
              </a:rPr>
              <a:t>nghĩa</a:t>
            </a:r>
            <a:r>
              <a:rPr lang="fr-FR" b="1" dirty="0">
                <a:latin typeface="Times New Roman" panose="02020603050405020304" pitchFamily="18" charset="0"/>
                <a:ea typeface="Batang" panose="02030600000101010101" pitchFamily="18" charset="-127"/>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Tạo</a:t>
            </a:r>
            <a:r>
              <a:rPr lang="fr-FR" dirty="0">
                <a:latin typeface="Times New Roman" panose="02020603050405020304" pitchFamily="18" charset="0"/>
                <a:ea typeface="Batang" panose="02030600000101010101" pitchFamily="18" charset="-127"/>
                <a:cs typeface="Times New Roman" panose="02020603050405020304" pitchFamily="18" charset="0"/>
              </a:rPr>
              <a:t> ra </a:t>
            </a:r>
            <a:r>
              <a:rPr lang="fr-FR" dirty="0" err="1">
                <a:latin typeface="Times New Roman" panose="02020603050405020304" pitchFamily="18" charset="0"/>
                <a:ea typeface="Batang" panose="02030600000101010101" pitchFamily="18" charset="-127"/>
                <a:cs typeface="Times New Roman" panose="02020603050405020304" pitchFamily="18" charset="0"/>
              </a:rPr>
              <a:t>vô</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số</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u="sng" dirty="0" err="1">
                <a:latin typeface="Times New Roman" panose="02020603050405020304" pitchFamily="18" charset="0"/>
                <a:ea typeface="Batang" panose="02030600000101010101" pitchFamily="18" charset="-127"/>
                <a:cs typeface="Times New Roman" panose="02020603050405020304" pitchFamily="18" charset="0"/>
              </a:rPr>
              <a:t>biến</a:t>
            </a:r>
            <a:r>
              <a:rPr lang="fr-FR" u="sng" dirty="0">
                <a:latin typeface="Times New Roman" panose="02020603050405020304" pitchFamily="18" charset="0"/>
                <a:ea typeface="Batang" panose="02030600000101010101" pitchFamily="18" charset="-127"/>
                <a:cs typeface="Times New Roman" panose="02020603050405020304" pitchFamily="18" charset="0"/>
              </a:rPr>
              <a:t> </a:t>
            </a:r>
            <a:r>
              <a:rPr lang="fr-FR" u="sng" dirty="0" err="1">
                <a:latin typeface="Times New Roman" panose="02020603050405020304" pitchFamily="18" charset="0"/>
                <a:ea typeface="Batang" panose="02030600000101010101" pitchFamily="18" charset="-127"/>
                <a:cs typeface="Times New Roman" panose="02020603050405020304" pitchFamily="18" charset="0"/>
              </a:rPr>
              <a:t>dị</a:t>
            </a:r>
            <a:r>
              <a:rPr lang="fr-FR" u="sng" dirty="0">
                <a:latin typeface="Times New Roman" panose="02020603050405020304" pitchFamily="18" charset="0"/>
                <a:ea typeface="Batang" panose="02030600000101010101" pitchFamily="18" charset="-127"/>
                <a:cs typeface="Times New Roman" panose="02020603050405020304" pitchFamily="18" charset="0"/>
              </a:rPr>
              <a:t> </a:t>
            </a:r>
            <a:r>
              <a:rPr lang="fr-FR" u="sng" dirty="0" err="1">
                <a:latin typeface="Times New Roman" panose="02020603050405020304" pitchFamily="18" charset="0"/>
                <a:ea typeface="Batang" panose="02030600000101010101" pitchFamily="18" charset="-127"/>
                <a:cs typeface="Times New Roman" panose="02020603050405020304" pitchFamily="18" charset="0"/>
              </a:rPr>
              <a:t>tổ</a:t>
            </a:r>
            <a:r>
              <a:rPr lang="fr-FR" u="sng" dirty="0">
                <a:latin typeface="Times New Roman" panose="02020603050405020304" pitchFamily="18" charset="0"/>
                <a:ea typeface="Batang" panose="02030600000101010101" pitchFamily="18" charset="-127"/>
                <a:cs typeface="Times New Roman" panose="02020603050405020304" pitchFamily="18" charset="0"/>
              </a:rPr>
              <a:t> </a:t>
            </a:r>
            <a:r>
              <a:rPr lang="fr-FR" u="sng" dirty="0" err="1">
                <a:latin typeface="Times New Roman" panose="02020603050405020304" pitchFamily="18" charset="0"/>
                <a:ea typeface="Batang" panose="02030600000101010101" pitchFamily="18" charset="-127"/>
                <a:cs typeface="Times New Roman" panose="02020603050405020304" pitchFamily="18" charset="0"/>
              </a:rPr>
              <a:t>hợp</a:t>
            </a:r>
            <a:r>
              <a:rPr lang="fr-FR" dirty="0">
                <a:latin typeface="Times New Roman" panose="02020603050405020304" pitchFamily="18" charset="0"/>
                <a:ea typeface="Batang" panose="02030600000101010101" pitchFamily="18" charset="-127"/>
                <a:cs typeface="Times New Roman" panose="02020603050405020304" pitchFamily="18" charset="0"/>
              </a:rPr>
              <a:t> → </a:t>
            </a:r>
            <a:r>
              <a:rPr lang="fr-FR" dirty="0" err="1">
                <a:latin typeface="Times New Roman" panose="02020603050405020304" pitchFamily="18" charset="0"/>
                <a:ea typeface="Batang" panose="02030600000101010101" pitchFamily="18" charset="-127"/>
                <a:cs typeface="Times New Roman" panose="02020603050405020304" pitchFamily="18" charset="0"/>
              </a:rPr>
              <a:t>nguyên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liệu</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cho</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tiến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hóa</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và</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chọn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giống</a:t>
            </a:r>
            <a:r>
              <a:rPr lang="fr-FR" dirty="0">
                <a:latin typeface="Times New Roman" panose="02020603050405020304" pitchFamily="18" charset="0"/>
                <a:ea typeface="Batang" panose="02030600000101010101" pitchFamily="18" charset="-127"/>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Tần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số</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hoán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vị</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gen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u="sng" dirty="0">
                <a:latin typeface="Times New Roman" panose="02020603050405020304" pitchFamily="18" charset="0"/>
                <a:ea typeface="Batang" panose="02030600000101010101" pitchFamily="18" charset="-127"/>
                <a:cs typeface="Times New Roman" panose="02020603050405020304" pitchFamily="18" charset="0"/>
              </a:rPr>
              <a:t>là </a:t>
            </a:r>
            <a:r>
              <a:rPr lang="fr-FR" u="sng" dirty="0" err="1">
                <a:latin typeface="Times New Roman" panose="02020603050405020304" pitchFamily="18" charset="0"/>
                <a:ea typeface="Batang" panose="02030600000101010101" pitchFamily="18" charset="-127"/>
                <a:cs typeface="Times New Roman" panose="02020603050405020304" pitchFamily="18" charset="0"/>
              </a:rPr>
              <a:t>thước</a:t>
            </a:r>
            <a:r>
              <a:rPr lang="fr-FR" u="sng" dirty="0">
                <a:latin typeface="Times New Roman" panose="02020603050405020304" pitchFamily="18" charset="0"/>
                <a:ea typeface="Batang" panose="02030600000101010101" pitchFamily="18" charset="-127"/>
                <a:cs typeface="Times New Roman" panose="02020603050405020304" pitchFamily="18" charset="0"/>
              </a:rPr>
              <a:t> </a:t>
            </a:r>
            <a:r>
              <a:rPr lang="fr-FR" u="sng" dirty="0" err="1">
                <a:latin typeface="Times New Roman" panose="02020603050405020304" pitchFamily="18" charset="0"/>
                <a:ea typeface="Batang" panose="02030600000101010101" pitchFamily="18" charset="-127"/>
                <a:cs typeface="Times New Roman" panose="02020603050405020304" pitchFamily="18" charset="0"/>
              </a:rPr>
              <a:t>đo</a:t>
            </a:r>
            <a:r>
              <a:rPr lang="fr-FR" u="sng" dirty="0">
                <a:latin typeface="Times New Roman" panose="02020603050405020304" pitchFamily="18" charset="0"/>
                <a:ea typeface="Batang" panose="02030600000101010101" pitchFamily="18" charset="-127"/>
                <a:cs typeface="Times New Roman" panose="02020603050405020304" pitchFamily="18" charset="0"/>
              </a:rPr>
              <a:t> </a:t>
            </a:r>
            <a:r>
              <a:rPr lang="fr-FR" u="sng" dirty="0" err="1">
                <a:latin typeface="Times New Roman" panose="02020603050405020304" pitchFamily="18" charset="0"/>
                <a:ea typeface="Batang" panose="02030600000101010101" pitchFamily="18" charset="-127"/>
                <a:cs typeface="Times New Roman" panose="02020603050405020304" pitchFamily="18" charset="0"/>
              </a:rPr>
              <a:t>khoảng</a:t>
            </a:r>
            <a:r>
              <a:rPr lang="fr-FR" u="sng" dirty="0">
                <a:latin typeface="Times New Roman" panose="02020603050405020304" pitchFamily="18" charset="0"/>
                <a:ea typeface="Batang" panose="02030600000101010101" pitchFamily="18" charset="-127"/>
                <a:cs typeface="Times New Roman" panose="02020603050405020304" pitchFamily="18" charset="0"/>
              </a:rPr>
              <a:t> </a:t>
            </a:r>
            <a:r>
              <a:rPr lang="fr-FR" u="sng" dirty="0" err="1">
                <a:latin typeface="Times New Roman" panose="02020603050405020304" pitchFamily="18" charset="0"/>
                <a:ea typeface="Batang" panose="02030600000101010101" pitchFamily="18" charset="-127"/>
                <a:cs typeface="Times New Roman" panose="02020603050405020304" pitchFamily="18" charset="0"/>
              </a:rPr>
              <a:t>cách</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tương</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đối</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giữa</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các</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gen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trên</a:t>
            </a:r>
            <a:r>
              <a:rPr lang="fr-FR" dirty="0">
                <a:latin typeface="Times New Roman" panose="02020603050405020304" pitchFamily="18" charset="0"/>
                <a:ea typeface="Batang" panose="02030600000101010101" pitchFamily="18" charset="-127"/>
                <a:cs typeface="Times New Roman" panose="02020603050405020304" pitchFamily="18" charset="0"/>
              </a:rPr>
              <a:t> NST → </a:t>
            </a:r>
            <a:r>
              <a:rPr lang="fr-FR" dirty="0" err="1">
                <a:latin typeface="Times New Roman" panose="02020603050405020304" pitchFamily="18" charset="0"/>
                <a:ea typeface="Batang" panose="02030600000101010101" pitchFamily="18" charset="-127"/>
                <a:cs typeface="Times New Roman" panose="02020603050405020304" pitchFamily="18" charset="0"/>
              </a:rPr>
              <a:t>xác</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định</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vị</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trí</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tương</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đối</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giữa</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các</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gen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và</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thành</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lập</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b="1" dirty="0" err="1">
                <a:latin typeface="Times New Roman" panose="02020603050405020304" pitchFamily="18" charset="0"/>
                <a:ea typeface="Batang" panose="02030600000101010101" pitchFamily="18" charset="-127"/>
                <a:cs typeface="Times New Roman" panose="02020603050405020304" pitchFamily="18" charset="0"/>
              </a:rPr>
              <a:t>Bản</a:t>
            </a:r>
            <a:r>
              <a:rPr lang="fr-FR" b="1" dirty="0">
                <a:latin typeface="Times New Roman" panose="02020603050405020304" pitchFamily="18" charset="0"/>
                <a:ea typeface="Batang" panose="02030600000101010101" pitchFamily="18" charset="-127"/>
                <a:cs typeface="Times New Roman" panose="02020603050405020304" pitchFamily="18" charset="0"/>
              </a:rPr>
              <a:t> </a:t>
            </a:r>
            <a:r>
              <a:rPr lang="fr-FR" b="1" dirty="0" err="1">
                <a:latin typeface="Times New Roman" panose="02020603050405020304" pitchFamily="18" charset="0"/>
                <a:ea typeface="Batang" panose="02030600000101010101" pitchFamily="18" charset="-127"/>
                <a:cs typeface="Times New Roman" panose="02020603050405020304" pitchFamily="18" charset="0"/>
              </a:rPr>
              <a:t>đồ</a:t>
            </a:r>
            <a:r>
              <a:rPr lang="fr-FR" b="1" dirty="0">
                <a:latin typeface="Times New Roman" panose="02020603050405020304" pitchFamily="18" charset="0"/>
                <a:ea typeface="Batang" panose="02030600000101010101" pitchFamily="18" charset="-127"/>
                <a:cs typeface="Times New Roman" panose="02020603050405020304" pitchFamily="18" charset="0"/>
              </a:rPr>
              <a:t> di </a:t>
            </a:r>
            <a:r>
              <a:rPr lang="fr-FR" b="1" dirty="0" err="1">
                <a:latin typeface="Times New Roman" panose="02020603050405020304" pitchFamily="18" charset="0"/>
                <a:ea typeface="Batang" panose="02030600000101010101" pitchFamily="18" charset="-127"/>
                <a:cs typeface="Times New Roman" panose="02020603050405020304" pitchFamily="18" charset="0"/>
              </a:rPr>
              <a:t>truyền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trong</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chọn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giống</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dùng</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bản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đồ</a:t>
            </a:r>
            <a:r>
              <a:rPr lang="fr-FR" dirty="0">
                <a:latin typeface="Times New Roman" panose="02020603050405020304" pitchFamily="18" charset="0"/>
                <a:ea typeface="Batang" panose="02030600000101010101" pitchFamily="18" charset="-127"/>
                <a:cs typeface="Times New Roman" panose="02020603050405020304" pitchFamily="18" charset="0"/>
              </a:rPr>
              <a:t> di </a:t>
            </a:r>
            <a:r>
              <a:rPr lang="fr-FR" dirty="0" err="1">
                <a:latin typeface="Times New Roman" panose="02020603050405020304" pitchFamily="18" charset="0"/>
                <a:ea typeface="Batang" panose="02030600000101010101" pitchFamily="18" charset="-127"/>
                <a:cs typeface="Times New Roman" panose="02020603050405020304" pitchFamily="18" charset="0"/>
              </a:rPr>
              <a:t>truyền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có</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thể</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dự</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đoán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tần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số</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các</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tổ</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hợp</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gen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mới</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trong</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các</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phép</a:t>
            </a:r>
            <a:r>
              <a:rPr lang="fr-FR" dirty="0">
                <a:latin typeface="Times New Roman" panose="02020603050405020304" pitchFamily="18" charset="0"/>
                <a:ea typeface="Batang" panose="02030600000101010101" pitchFamily="18" charset="-127"/>
                <a:cs typeface="Times New Roman" panose="02020603050405020304" pitchFamily="18" charset="0"/>
              </a:rPr>
              <a:t> lai → </a:t>
            </a:r>
            <a:r>
              <a:rPr lang="fr-FR" dirty="0" err="1">
                <a:latin typeface="Times New Roman" panose="02020603050405020304" pitchFamily="18" charset="0"/>
                <a:ea typeface="Batang" panose="02030600000101010101" pitchFamily="18" charset="-127"/>
                <a:cs typeface="Times New Roman" panose="02020603050405020304" pitchFamily="18" charset="0"/>
              </a:rPr>
              <a:t>có</a:t>
            </a:r>
            <a:r>
              <a:rPr lang="fr-FR" dirty="0">
                <a:latin typeface="Times New Roman" panose="02020603050405020304" pitchFamily="18" charset="0"/>
                <a:ea typeface="Batang" panose="02030600000101010101" pitchFamily="18" charset="-127"/>
                <a:cs typeface="Times New Roman" panose="02020603050405020304" pitchFamily="18" charset="0"/>
              </a:rPr>
              <a:t> ý </a:t>
            </a:r>
            <a:r>
              <a:rPr lang="fr-FR" dirty="0" err="1">
                <a:latin typeface="Times New Roman" panose="02020603050405020304" pitchFamily="18" charset="0"/>
                <a:ea typeface="Batang" panose="02030600000101010101" pitchFamily="18" charset="-127"/>
                <a:cs typeface="Times New Roman" panose="02020603050405020304" pitchFamily="18" charset="0"/>
              </a:rPr>
              <a:t>nghĩa</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trong</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chọn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giống</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và</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nghiên</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cứu</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khoa</a:t>
            </a:r>
            <a:r>
              <a:rPr lang="fr-FR" dirty="0">
                <a:latin typeface="Times New Roman" panose="02020603050405020304" pitchFamily="18" charset="0"/>
                <a:ea typeface="Batang" panose="02030600000101010101" pitchFamily="18" charset="-127"/>
                <a:cs typeface="Times New Roman" panose="02020603050405020304" pitchFamily="18" charset="0"/>
              </a:rPr>
              <a:t> </a:t>
            </a:r>
            <a:r>
              <a:rPr lang="fr-FR" dirty="0" err="1">
                <a:latin typeface="Times New Roman" panose="02020603050405020304" pitchFamily="18" charset="0"/>
                <a:ea typeface="Batang" panose="02030600000101010101" pitchFamily="18" charset="-127"/>
                <a:cs typeface="Times New Roman" panose="02020603050405020304" pitchFamily="18" charset="0"/>
              </a:rPr>
              <a:t>học</a:t>
            </a:r>
            <a:r>
              <a:rPr lang="fr-FR" dirty="0">
                <a:latin typeface="Times New Roman" panose="02020603050405020304" pitchFamily="18" charset="0"/>
                <a:ea typeface="Batang" panose="02030600000101010101" pitchFamily="18" charset="-127"/>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en-US" dirty="0">
                <a:latin typeface="Times New Roman" panose="02020603050405020304" pitchFamily="18" charset="0"/>
                <a:ea typeface="Batang" panose="02030600000101010101" pitchFamily="18" charset="-127"/>
                <a:cs typeface="Times New Roman" panose="02020603050405020304" pitchFamily="18" charset="0"/>
              </a:rPr>
              <a:t>(1% </a:t>
            </a:r>
            <a:r>
              <a:rPr lang="en-US" dirty="0" err="1">
                <a:latin typeface="Times New Roman" panose="02020603050405020304" pitchFamily="18" charset="0"/>
                <a:ea typeface="Batang" panose="02030600000101010101" pitchFamily="18" charset="-127"/>
                <a:cs typeface="Times New Roman" panose="02020603050405020304" pitchFamily="18" charset="0"/>
              </a:rPr>
              <a:t>tần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số</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hoán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vị</a:t>
            </a:r>
            <a:r>
              <a:rPr lang="en-US" dirty="0">
                <a:latin typeface="Times New Roman" panose="02020603050405020304" pitchFamily="18" charset="0"/>
                <a:ea typeface="Batang" panose="02030600000101010101" pitchFamily="18" charset="-127"/>
                <a:cs typeface="Times New Roman" panose="02020603050405020304" pitchFamily="18" charset="0"/>
              </a:rPr>
              <a:t> gen = 1cM  (</a:t>
            </a:r>
            <a:r>
              <a:rPr lang="en-US" dirty="0" err="1">
                <a:latin typeface="Times New Roman" panose="02020603050405020304" pitchFamily="18" charset="0"/>
                <a:ea typeface="Batang" panose="02030600000101010101" pitchFamily="18" charset="-127"/>
                <a:cs typeface="Times New Roman" panose="02020603050405020304" pitchFamily="18" charset="0"/>
              </a:rPr>
              <a:t>centi</a:t>
            </a:r>
            <a:r>
              <a:rPr lang="en-US" dirty="0">
                <a:latin typeface="Times New Roman" panose="02020603050405020304" pitchFamily="18" charset="0"/>
                <a:ea typeface="Batang" panose="02030600000101010101" pitchFamily="18" charset="-127"/>
                <a:cs typeface="Times New Roman" panose="02020603050405020304" pitchFamily="18" charset="0"/>
              </a:rPr>
              <a:t> Morgan) </a:t>
            </a:r>
            <a:r>
              <a:rPr lang="en-US" dirty="0" err="1">
                <a:latin typeface="Times New Roman" panose="02020603050405020304" pitchFamily="18" charset="0"/>
                <a:ea typeface="Batang" panose="02030600000101010101" pitchFamily="18" charset="-127"/>
                <a:cs typeface="Times New Roman" panose="02020603050405020304" pitchFamily="18" charset="0"/>
              </a:rPr>
              <a:t>trên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bản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đồ</a:t>
            </a:r>
            <a:r>
              <a:rPr lang="en-US" dirty="0">
                <a:latin typeface="Times New Roman" panose="02020603050405020304" pitchFamily="18" charset="0"/>
                <a:ea typeface="Batang" panose="02030600000101010101" pitchFamily="18" charset="-127"/>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ph type="title"/>
          </p:nvPr>
        </p:nvSpPr>
        <p:spPr>
          <a:xfrm>
            <a:off x="769152" y="134523"/>
            <a:ext cx="3263537" cy="679903"/>
          </a:xfrm>
        </p:spPr>
        <p:txBody>
          <a:bodyPr>
            <a:normAutofit/>
          </a:bodyPr>
          <a:lstStyle/>
          <a:p>
            <a:r>
              <a:rPr lang="en-US" sz="2800" b="1" u="sng" dirty="0">
                <a:latin typeface="Times New Roman" panose="02020603050405020304" pitchFamily="18" charset="0"/>
                <a:ea typeface="Batang" panose="02030600000101010101" pitchFamily="18" charset="-127"/>
                <a:cs typeface="Times New Roman" panose="02020603050405020304" pitchFamily="18" charset="0"/>
              </a:rPr>
              <a:t>II. HOÁN </a:t>
            </a:r>
            <a:r>
              <a:rPr lang="en-US" sz="2800" b="1" u="sng" dirty="0" err="1">
                <a:latin typeface="Times New Roman" panose="02020603050405020304" pitchFamily="18" charset="0"/>
                <a:ea typeface="Batang" panose="02030600000101010101" pitchFamily="18" charset="-127"/>
                <a:cs typeface="Times New Roman" panose="02020603050405020304" pitchFamily="18" charset="0"/>
              </a:rPr>
              <a:t>Vị</a:t>
            </a:r>
            <a:r>
              <a:rPr lang="en-US" sz="2800" b="1" u="sng" dirty="0">
                <a:latin typeface="Times New Roman" panose="02020603050405020304" pitchFamily="18" charset="0"/>
                <a:ea typeface="Batang" panose="02030600000101010101" pitchFamily="18" charset="-127"/>
                <a:cs typeface="Times New Roman" panose="02020603050405020304" pitchFamily="18" charset="0"/>
              </a:rPr>
              <a:t> GEN</a:t>
            </a:r>
            <a:r>
              <a:rPr lang="en-US" sz="2800" b="1" u="sng"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69152" y="866571"/>
            <a:ext cx="10647784" cy="5329646"/>
          </a:xfrm>
          <a:prstGeom prst="rect">
            <a:avLst/>
          </a:prstGeom>
        </p:spPr>
      </p:pic>
    </p:spTree>
    <p:extLst>
      <p:ext uri="{BB962C8B-B14F-4D97-AF65-F5344CB8AC3E}">
        <p14:creationId xmlns:p14="http://schemas.microsoft.com/office/powerpoint/2010/main" val="21684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381887"/>
            <a:ext cx="12192000" cy="8113222"/>
          </a:xfrm>
          <a:prstGeom prst="rect">
            <a:avLst/>
          </a:prstGeom>
        </p:spPr>
      </p:pic>
      <p:sp>
        <p:nvSpPr>
          <p:cNvPr id="5" name="TextBox 4"/>
          <p:cNvSpPr txBox="1"/>
          <p:nvPr/>
        </p:nvSpPr>
        <p:spPr>
          <a:xfrm>
            <a:off x="3762103" y="3148149"/>
            <a:ext cx="5212080" cy="1754326"/>
          </a:xfrm>
          <a:prstGeom prst="rect">
            <a:avLst/>
          </a:prstGeom>
          <a:noFill/>
        </p:spPr>
        <p:txBody>
          <a:bodyPr wrap="square" rtlCol="0">
            <a:spAutoFit/>
          </a:bodyPr>
          <a:lstStyle/>
          <a:p>
            <a:r>
              <a:rPr lang="vi-VN" sz="5400" dirty="0" smtClean="0">
                <a:solidFill>
                  <a:srgbClr val="FF0000"/>
                </a:solidFill>
                <a:latin typeface="+mj-lt"/>
              </a:rPr>
              <a:t>CHÂN TRỌNG KÍNH CHÀO</a:t>
            </a:r>
            <a:endParaRPr lang="en-US" sz="5400" dirty="0">
              <a:solidFill>
                <a:srgbClr val="FF0000"/>
              </a:solidFill>
              <a:latin typeface="+mj-lt"/>
            </a:endParaRPr>
          </a:p>
        </p:txBody>
      </p:sp>
    </p:spTree>
    <p:extLst>
      <p:ext uri="{BB962C8B-B14F-4D97-AF65-F5344CB8AC3E}">
        <p14:creationId xmlns:p14="http://schemas.microsoft.com/office/powerpoint/2010/main" val="665043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76518" y="1056068"/>
            <a:ext cx="4096555" cy="5556767"/>
          </a:xfrm>
          <a:prstGeom prst="rect">
            <a:avLst/>
          </a:prstGeom>
        </p:spPr>
      </p:pic>
      <p:sp>
        <p:nvSpPr>
          <p:cNvPr id="2" name="Title 1"/>
          <p:cNvSpPr>
            <a:spLocks noGrp="1"/>
          </p:cNvSpPr>
          <p:nvPr>
            <p:ph type="title"/>
          </p:nvPr>
        </p:nvSpPr>
        <p:spPr>
          <a:xfrm>
            <a:off x="890704" y="236337"/>
            <a:ext cx="10515600" cy="472002"/>
          </a:xfrm>
        </p:spPr>
        <p:txBody>
          <a:bodyPr>
            <a:normAutofit fontScale="90000"/>
          </a:bodyPr>
          <a:lstStyle/>
          <a:p>
            <a:r>
              <a:rPr lang="vi-VN" dirty="0" smtClean="0"/>
              <a:t>Nhà di truyền học Moocgan</a:t>
            </a:r>
            <a:endParaRPr lang="en-US" dirty="0"/>
          </a:p>
        </p:txBody>
      </p:sp>
      <p:sp>
        <p:nvSpPr>
          <p:cNvPr id="7" name="Rectangle 6"/>
          <p:cNvSpPr/>
          <p:nvPr/>
        </p:nvSpPr>
        <p:spPr>
          <a:xfrm>
            <a:off x="4701862" y="1056068"/>
            <a:ext cx="6096000" cy="4893647"/>
          </a:xfrm>
          <a:prstGeom prst="rect">
            <a:avLst/>
          </a:prstGeom>
        </p:spPr>
        <p:txBody>
          <a:bodyPr>
            <a:spAutoFit/>
          </a:bodyPr>
          <a:lstStyle/>
          <a:p>
            <a:r>
              <a:rPr lang="vi-VN" sz="2400" b="0" i="0" dirty="0" smtClean="0">
                <a:solidFill>
                  <a:srgbClr val="333333"/>
                </a:solidFill>
                <a:effectLst/>
                <a:latin typeface="+mj-lt"/>
              </a:rPr>
              <a:t>Thomas Hunt Morgan; còn gọi là Mogan, Moocgan; 1866 - 1945, nhà sinh học Hoa Kì. Viện sĩ thông tấn Viện Hàn lâm Khoa học Nga (1923), Viện sĩ danh dự Viện Hàn lâm Khoa học Liên Xô (1932). Bằng các thực nghiệm trên ruồi dấm (</a:t>
            </a:r>
            <a:r>
              <a:rPr lang="vi-VN" sz="2400" i="1" dirty="0">
                <a:solidFill>
                  <a:srgbClr val="0000FF"/>
                </a:solidFill>
                <a:latin typeface="+mj-lt"/>
              </a:rPr>
              <a:t>Drosophila melanogaster</a:t>
            </a:r>
            <a:r>
              <a:rPr lang="vi-VN" sz="2400" dirty="0">
                <a:solidFill>
                  <a:srgbClr val="0000FF"/>
                </a:solidFill>
                <a:latin typeface="+mj-lt"/>
              </a:rPr>
              <a:t>), ông đã phát hiện ra chúng có tới 400 đột biến và chia ra 4 nhóm di truyền riêng biệt, tương ứng với các gen nằm trên cùng nhiễm sắc thể; làm sáng tỏ cơ chế tế bào của các định luật Menđen và cơ sở di truyền của sự đào thải tự nhiên. Đã lập bản đồ phân bố các gen trên nhiễm sắc thể</a:t>
            </a:r>
            <a:r>
              <a:rPr lang="vi-VN" sz="2400" dirty="0" smtClean="0">
                <a:solidFill>
                  <a:srgbClr val="0000FF"/>
                </a:solidFill>
                <a:latin typeface="+mj-lt"/>
              </a:rPr>
              <a:t>.</a:t>
            </a:r>
            <a:r>
              <a:rPr lang="vi-VN" sz="2400" dirty="0">
                <a:solidFill>
                  <a:srgbClr val="0000FF"/>
                </a:solidFill>
              </a:rPr>
              <a:t> Giải thưởng Nôben về y học (1933).</a:t>
            </a:r>
            <a:endParaRPr lang="en-US" sz="2400" dirty="0">
              <a:latin typeface="+mj-lt"/>
            </a:endParaRPr>
          </a:p>
        </p:txBody>
      </p:sp>
    </p:spTree>
    <p:extLst>
      <p:ext uri="{BB962C8B-B14F-4D97-AF65-F5344CB8AC3E}">
        <p14:creationId xmlns:p14="http://schemas.microsoft.com/office/powerpoint/2010/main" val="312838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7502"/>
            <a:ext cx="10515600" cy="563079"/>
          </a:xfrm>
        </p:spPr>
        <p:txBody>
          <a:bodyPr>
            <a:normAutofit fontScale="90000"/>
          </a:bodyPr>
          <a:lstStyle/>
          <a:p>
            <a:r>
              <a:rPr lang="vi-VN" dirty="0" smtClean="0"/>
              <a:t>Đối tượng nghiên cứu: ruồi giấm</a:t>
            </a:r>
            <a:endParaRPr lang="en-US" dirty="0"/>
          </a:p>
        </p:txBody>
      </p:sp>
      <p:pic>
        <p:nvPicPr>
          <p:cNvPr id="4" name="Content Placeholder 3"/>
          <p:cNvPicPr>
            <a:picLocks noGrp="1" noChangeAspect="1"/>
          </p:cNvPicPr>
          <p:nvPr>
            <p:ph idx="1"/>
          </p:nvPr>
        </p:nvPicPr>
        <p:blipFill>
          <a:blip r:embed="rId2"/>
          <a:stretch>
            <a:fillRect/>
          </a:stretch>
        </p:blipFill>
        <p:spPr>
          <a:xfrm>
            <a:off x="6259132" y="929230"/>
            <a:ext cx="5615189" cy="5444985"/>
          </a:xfrm>
          <a:prstGeom prst="rect">
            <a:avLst/>
          </a:prstGeom>
        </p:spPr>
      </p:pic>
      <p:sp>
        <p:nvSpPr>
          <p:cNvPr id="6" name="Content Placeholder 2"/>
          <p:cNvSpPr txBox="1">
            <a:spLocks/>
          </p:cNvSpPr>
          <p:nvPr/>
        </p:nvSpPr>
        <p:spPr>
          <a:xfrm>
            <a:off x="838199" y="124792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vi-VN" dirty="0" smtClean="0"/>
              <a:t>Dễ nuôi trong ống nghiệm</a:t>
            </a:r>
          </a:p>
          <a:p>
            <a:pPr>
              <a:buFont typeface="Wingdings" panose="05000000000000000000" pitchFamily="2" charset="2"/>
              <a:buChar char="ü"/>
            </a:pPr>
            <a:r>
              <a:rPr lang="vi-VN" dirty="0" smtClean="0"/>
              <a:t>Vòng đời ngắn (12-14 ngày)</a:t>
            </a:r>
          </a:p>
          <a:p>
            <a:pPr>
              <a:buFont typeface="Wingdings" panose="05000000000000000000" pitchFamily="2" charset="2"/>
              <a:buChar char="ü"/>
            </a:pPr>
            <a:r>
              <a:rPr lang="vi-VN" dirty="0" smtClean="0"/>
              <a:t>Đẻ nhiều</a:t>
            </a:r>
          </a:p>
          <a:p>
            <a:pPr>
              <a:buFont typeface="Wingdings" panose="05000000000000000000" pitchFamily="2" charset="2"/>
              <a:buChar char="ü"/>
            </a:pPr>
            <a:r>
              <a:rPr lang="vi-VN" dirty="0" smtClean="0"/>
              <a:t>Nhiều biến dị dễ quan sát</a:t>
            </a:r>
          </a:p>
          <a:p>
            <a:pPr>
              <a:buFont typeface="Wingdings" panose="05000000000000000000" pitchFamily="2" charset="2"/>
              <a:buChar char="ü"/>
            </a:pPr>
            <a:r>
              <a:rPr lang="vi-VN" dirty="0" smtClean="0"/>
              <a:t>Số lượng NST ít 2n=8</a:t>
            </a:r>
          </a:p>
          <a:p>
            <a:pPr marL="0" indent="0">
              <a:buFont typeface="Arial" panose="020B0604020202020204" pitchFamily="34" charset="0"/>
              <a:buNone/>
            </a:pPr>
            <a:endParaRPr lang="en-US" dirty="0"/>
          </a:p>
        </p:txBody>
      </p:sp>
      <p:pic>
        <p:nvPicPr>
          <p:cNvPr id="7" name="Picture 6"/>
          <p:cNvPicPr>
            <a:picLocks noChangeAspect="1"/>
          </p:cNvPicPr>
          <p:nvPr/>
        </p:nvPicPr>
        <p:blipFill>
          <a:blip r:embed="rId3"/>
          <a:stretch>
            <a:fillRect/>
          </a:stretch>
        </p:blipFill>
        <p:spPr>
          <a:xfrm>
            <a:off x="838199" y="3844156"/>
            <a:ext cx="5257800" cy="2530059"/>
          </a:xfrm>
          <a:prstGeom prst="rect">
            <a:avLst/>
          </a:prstGeom>
        </p:spPr>
      </p:pic>
    </p:spTree>
    <p:extLst>
      <p:ext uri="{BB962C8B-B14F-4D97-AF65-F5344CB8AC3E}">
        <p14:creationId xmlns:p14="http://schemas.microsoft.com/office/powerpoint/2010/main" val="317782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100"/>
                                        <p:tgtEl>
                                          <p:spTgt spid="6">
                                            <p:txEl>
                                              <p:pRg st="0" end="0"/>
                                            </p:txEl>
                                          </p:spTgt>
                                        </p:tgtEl>
                                      </p:cBhvr>
                                    </p:animEffect>
                                    <p:anim calcmode="lin" valueType="num">
                                      <p:cBhvr>
                                        <p:cTn id="19"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p:cTn id="27"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2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800" decel="100000"/>
                                        <p:tgtEl>
                                          <p:spTgt spid="6">
                                            <p:txEl>
                                              <p:pRg st="2" end="2"/>
                                            </p:txEl>
                                          </p:spTgt>
                                        </p:tgtEl>
                                      </p:cBhvr>
                                    </p:animEffect>
                                    <p:anim calcmode="lin" valueType="num">
                                      <p:cBhvr>
                                        <p:cTn id="35"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 calcmode="lin" valueType="num">
                                      <p:cBhvr>
                                        <p:cTn id="44"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1000"/>
                            </p:stCondLst>
                            <p:childTnLst>
                              <p:par>
                                <p:cTn id="49" presetID="5" presetClass="entr" presetSubtype="1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heckerboard(across)">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6">
                                            <p:txEl>
                                              <p:pRg st="4" end="4"/>
                                            </p:txEl>
                                          </p:spTgt>
                                        </p:tgtEl>
                                        <p:attrNameLst>
                                          <p:attrName>style.visibility</p:attrName>
                                        </p:attrNameLst>
                                      </p:cBhvr>
                                      <p:to>
                                        <p:strVal val="visible"/>
                                      </p:to>
                                    </p:set>
                                    <p:anim calcmode="lin" valueType="num">
                                      <p:cBhvr>
                                        <p:cTn id="56"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57"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58"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56" y="285612"/>
            <a:ext cx="10515600" cy="1013101"/>
          </a:xfrm>
        </p:spPr>
        <p:txBody>
          <a:bodyPr>
            <a:normAutofit/>
          </a:bodyPr>
          <a:lstStyle/>
          <a:p>
            <a:r>
              <a:rPr lang="en-US" sz="3200" b="1" dirty="0"/>
              <a:t>I. </a:t>
            </a:r>
            <a:r>
              <a:rPr lang="en-US" sz="3200" b="1" u="sng" dirty="0"/>
              <a:t>LIÊN KẾT GEN:</a:t>
            </a:r>
            <a:r>
              <a:rPr lang="en-US" sz="3200" dirty="0" smtClean="0">
                <a:effectLst/>
              </a:rPr>
              <a:t/>
            </a:r>
            <a:br>
              <a:rPr lang="en-US" sz="3200" dirty="0" smtClean="0">
                <a:effectLst/>
              </a:rPr>
            </a:br>
            <a:r>
              <a:rPr lang="en-US" sz="3200" b="1" dirty="0"/>
              <a:t>1. </a:t>
            </a:r>
            <a:r>
              <a:rPr lang="en-US" sz="3200" b="1" dirty="0" err="1"/>
              <a:t>Thí</a:t>
            </a:r>
            <a:r>
              <a:rPr lang="en-US" sz="3200" b="1" dirty="0"/>
              <a:t> </a:t>
            </a:r>
            <a:r>
              <a:rPr lang="en-US" sz="3200" b="1" dirty="0" err="1"/>
              <a:t>nghiệm</a:t>
            </a:r>
            <a:r>
              <a:rPr lang="en-US" sz="3200" b="1" dirty="0" smtClean="0"/>
              <a:t>:</a:t>
            </a:r>
            <a:endParaRPr lang="en-US" sz="3200" dirty="0"/>
          </a:p>
        </p:txBody>
      </p:sp>
      <p:sp>
        <p:nvSpPr>
          <p:cNvPr id="5" name="Content Placeholder 4"/>
          <p:cNvSpPr>
            <a:spLocks noGrp="1"/>
          </p:cNvSpPr>
          <p:nvPr>
            <p:ph idx="1"/>
          </p:nvPr>
        </p:nvSpPr>
        <p:spPr>
          <a:xfrm>
            <a:off x="164685" y="1575987"/>
            <a:ext cx="7947349" cy="4351338"/>
          </a:xfrm>
        </p:spPr>
        <p:txBody>
          <a:bodyPr/>
          <a:lstStyle/>
          <a:p>
            <a:pPr marL="0" indent="0">
              <a:buNone/>
            </a:pPr>
            <a:r>
              <a:rPr lang="en-US" dirty="0"/>
              <a:t>P</a:t>
            </a:r>
            <a:r>
              <a:rPr lang="en-US" baseline="-25000" dirty="0"/>
              <a:t>TC</a:t>
            </a:r>
            <a:r>
              <a:rPr lang="en-US" dirty="0"/>
              <a:t>: ♀ </a:t>
            </a:r>
            <a:r>
              <a:rPr lang="en-US" dirty="0" err="1"/>
              <a:t>Thân</a:t>
            </a:r>
            <a:r>
              <a:rPr lang="en-US" dirty="0"/>
              <a:t> </a:t>
            </a:r>
            <a:r>
              <a:rPr lang="en-US" dirty="0" err="1"/>
              <a:t>xám</a:t>
            </a:r>
            <a:r>
              <a:rPr lang="en-US" dirty="0"/>
              <a:t>, </a:t>
            </a:r>
            <a:r>
              <a:rPr lang="en-US" dirty="0" err="1"/>
              <a:t>cánh</a:t>
            </a:r>
            <a:r>
              <a:rPr lang="en-US" dirty="0"/>
              <a:t> </a:t>
            </a:r>
            <a:r>
              <a:rPr lang="en-US" dirty="0" err="1"/>
              <a:t>dài</a:t>
            </a:r>
            <a:r>
              <a:rPr lang="en-US" dirty="0"/>
              <a:t>    x    ♂ </a:t>
            </a:r>
            <a:r>
              <a:rPr lang="en-US" dirty="0" err="1"/>
              <a:t>Thân</a:t>
            </a:r>
            <a:r>
              <a:rPr lang="en-US" dirty="0"/>
              <a:t> </a:t>
            </a:r>
            <a:r>
              <a:rPr lang="en-US" dirty="0" err="1"/>
              <a:t>đen</a:t>
            </a:r>
            <a:r>
              <a:rPr lang="en-US" dirty="0"/>
              <a:t>, </a:t>
            </a:r>
            <a:r>
              <a:rPr lang="en-US" dirty="0" err="1"/>
              <a:t>cánh</a:t>
            </a:r>
            <a:r>
              <a:rPr lang="en-US" dirty="0"/>
              <a:t> </a:t>
            </a:r>
            <a:r>
              <a:rPr lang="en-US" dirty="0" err="1"/>
              <a:t>cụt</a:t>
            </a:r>
            <a:r>
              <a:rPr lang="en-US" dirty="0"/>
              <a:t> </a:t>
            </a:r>
            <a:endParaRPr lang="en-US" dirty="0" smtClean="0">
              <a:effectLst/>
            </a:endParaRPr>
          </a:p>
          <a:p>
            <a:pPr marL="0" indent="0">
              <a:buNone/>
            </a:pPr>
            <a:r>
              <a:rPr lang="en-US" dirty="0"/>
              <a:t>F</a:t>
            </a:r>
            <a:r>
              <a:rPr lang="en-US" baseline="-25000" dirty="0"/>
              <a:t>1</a:t>
            </a:r>
            <a:r>
              <a:rPr lang="en-US" dirty="0"/>
              <a:t>  : 100% </a:t>
            </a:r>
            <a:r>
              <a:rPr lang="en-US" dirty="0" err="1"/>
              <a:t>thân</a:t>
            </a:r>
            <a:r>
              <a:rPr lang="en-US" dirty="0"/>
              <a:t> </a:t>
            </a:r>
            <a:r>
              <a:rPr lang="en-US" dirty="0" err="1"/>
              <a:t>xám</a:t>
            </a:r>
            <a:r>
              <a:rPr lang="en-US" dirty="0"/>
              <a:t>, </a:t>
            </a:r>
            <a:r>
              <a:rPr lang="en-US" dirty="0" err="1"/>
              <a:t>cánh</a:t>
            </a:r>
            <a:r>
              <a:rPr lang="en-US" dirty="0"/>
              <a:t> </a:t>
            </a:r>
            <a:r>
              <a:rPr lang="en-US" dirty="0" err="1"/>
              <a:t>dài</a:t>
            </a:r>
            <a:r>
              <a:rPr lang="en-US" dirty="0"/>
              <a:t>. </a:t>
            </a:r>
            <a:endParaRPr lang="en-US" dirty="0" smtClean="0">
              <a:effectLst/>
            </a:endParaRPr>
          </a:p>
          <a:p>
            <a:pPr marL="0" indent="0">
              <a:buNone/>
            </a:pPr>
            <a:r>
              <a:rPr lang="en-US" b="1" i="1" dirty="0" err="1"/>
              <a:t>Đem</a:t>
            </a:r>
            <a:r>
              <a:rPr lang="en-US" b="1" i="1" dirty="0"/>
              <a:t> </a:t>
            </a:r>
            <a:r>
              <a:rPr lang="en-US" b="1" i="1" dirty="0" err="1"/>
              <a:t>lai</a:t>
            </a:r>
            <a:r>
              <a:rPr lang="en-US" b="1" i="1" dirty="0"/>
              <a:t> </a:t>
            </a:r>
            <a:r>
              <a:rPr lang="en-US" b="1" i="1" dirty="0" err="1"/>
              <a:t>phân</a:t>
            </a:r>
            <a:r>
              <a:rPr lang="en-US" b="1" i="1" dirty="0"/>
              <a:t> </a:t>
            </a:r>
            <a:r>
              <a:rPr lang="en-US" b="1" i="1" dirty="0" err="1"/>
              <a:t>tích</a:t>
            </a:r>
            <a:r>
              <a:rPr lang="en-US" b="1" i="1" dirty="0"/>
              <a:t> </a:t>
            </a:r>
            <a:r>
              <a:rPr lang="en-US" b="1" i="1" dirty="0" err="1"/>
              <a:t>ruồi</a:t>
            </a:r>
            <a:r>
              <a:rPr lang="en-US" b="1" i="1" dirty="0"/>
              <a:t> </a:t>
            </a:r>
            <a:r>
              <a:rPr lang="en-US" i="1" u="sng" dirty="0"/>
              <a:t>♂</a:t>
            </a:r>
            <a:r>
              <a:rPr lang="en-US" b="1" i="1" dirty="0"/>
              <a:t> F</a:t>
            </a:r>
            <a:r>
              <a:rPr lang="en-US" b="1" i="1" baseline="-25000" dirty="0"/>
              <a:t>1</a:t>
            </a:r>
            <a:r>
              <a:rPr lang="en-US" b="1" i="1" dirty="0"/>
              <a:t> </a:t>
            </a:r>
            <a:endParaRPr lang="en-US" dirty="0" smtClean="0">
              <a:effectLst/>
            </a:endParaRPr>
          </a:p>
          <a:p>
            <a:pPr marL="0" indent="0">
              <a:buNone/>
            </a:pPr>
            <a:r>
              <a:rPr lang="en-US" dirty="0"/>
              <a:t>♂ F</a:t>
            </a:r>
            <a:r>
              <a:rPr lang="en-US" baseline="-25000" dirty="0"/>
              <a:t>1</a:t>
            </a:r>
            <a:r>
              <a:rPr lang="en-US" dirty="0"/>
              <a:t> </a:t>
            </a:r>
            <a:r>
              <a:rPr lang="en-US" dirty="0" err="1"/>
              <a:t>Thân</a:t>
            </a:r>
            <a:r>
              <a:rPr lang="en-US" dirty="0"/>
              <a:t> </a:t>
            </a:r>
            <a:r>
              <a:rPr lang="en-US" dirty="0" err="1"/>
              <a:t>xám</a:t>
            </a:r>
            <a:r>
              <a:rPr lang="en-US" dirty="0"/>
              <a:t>, </a:t>
            </a:r>
            <a:r>
              <a:rPr lang="en-US" dirty="0" err="1"/>
              <a:t>cánh</a:t>
            </a:r>
            <a:r>
              <a:rPr lang="en-US" dirty="0"/>
              <a:t> </a:t>
            </a:r>
            <a:r>
              <a:rPr lang="en-US" dirty="0" err="1"/>
              <a:t>dài</a:t>
            </a:r>
            <a:r>
              <a:rPr lang="en-US" dirty="0"/>
              <a:t>     x 	♀ </a:t>
            </a:r>
            <a:r>
              <a:rPr lang="en-US" dirty="0" err="1"/>
              <a:t>Thân</a:t>
            </a:r>
            <a:r>
              <a:rPr lang="en-US" dirty="0"/>
              <a:t> </a:t>
            </a:r>
            <a:r>
              <a:rPr lang="en-US" dirty="0" err="1"/>
              <a:t>đen</a:t>
            </a:r>
            <a:r>
              <a:rPr lang="en-US" dirty="0"/>
              <a:t>, </a:t>
            </a:r>
            <a:r>
              <a:rPr lang="en-US" dirty="0" err="1"/>
              <a:t>cánh</a:t>
            </a:r>
            <a:r>
              <a:rPr lang="en-US" dirty="0"/>
              <a:t> </a:t>
            </a:r>
            <a:r>
              <a:rPr lang="en-US" dirty="0" err="1"/>
              <a:t>cụt</a:t>
            </a:r>
            <a:r>
              <a:rPr lang="en-US" dirty="0"/>
              <a:t> </a:t>
            </a:r>
            <a:endParaRPr lang="en-US" dirty="0" smtClean="0">
              <a:effectLst/>
            </a:endParaRPr>
          </a:p>
          <a:p>
            <a:pPr marL="0" indent="0">
              <a:buNone/>
            </a:pPr>
            <a:r>
              <a:rPr lang="en-US" dirty="0"/>
              <a:t>F</a:t>
            </a:r>
            <a:r>
              <a:rPr lang="en-US" baseline="-25000" dirty="0"/>
              <a:t>b</a:t>
            </a:r>
            <a:r>
              <a:rPr lang="en-US" dirty="0"/>
              <a:t> : </a:t>
            </a:r>
            <a:r>
              <a:rPr lang="en-US" u="sng" dirty="0"/>
              <a:t>1</a:t>
            </a:r>
            <a:r>
              <a:rPr lang="en-US" dirty="0"/>
              <a:t> </a:t>
            </a:r>
            <a:r>
              <a:rPr lang="en-US" dirty="0" err="1"/>
              <a:t>Thân</a:t>
            </a:r>
            <a:r>
              <a:rPr lang="en-US" dirty="0"/>
              <a:t> </a:t>
            </a:r>
            <a:r>
              <a:rPr lang="en-US" dirty="0" err="1"/>
              <a:t>xám</a:t>
            </a:r>
            <a:r>
              <a:rPr lang="en-US" dirty="0"/>
              <a:t>, </a:t>
            </a:r>
            <a:r>
              <a:rPr lang="en-US" dirty="0" err="1"/>
              <a:t>cánh</a:t>
            </a:r>
            <a:r>
              <a:rPr lang="en-US" dirty="0"/>
              <a:t> </a:t>
            </a:r>
            <a:r>
              <a:rPr lang="en-US" dirty="0" err="1"/>
              <a:t>dài</a:t>
            </a:r>
            <a:r>
              <a:rPr lang="en-US" dirty="0"/>
              <a:t>    :    </a:t>
            </a:r>
            <a:r>
              <a:rPr lang="en-US" u="sng" dirty="0"/>
              <a:t>1</a:t>
            </a:r>
            <a:r>
              <a:rPr lang="en-US" dirty="0"/>
              <a:t> </a:t>
            </a:r>
            <a:r>
              <a:rPr lang="en-US" dirty="0" err="1"/>
              <a:t>Thân</a:t>
            </a:r>
            <a:r>
              <a:rPr lang="en-US" dirty="0"/>
              <a:t> </a:t>
            </a:r>
            <a:r>
              <a:rPr lang="en-US" dirty="0" err="1"/>
              <a:t>đen</a:t>
            </a:r>
            <a:r>
              <a:rPr lang="en-US" dirty="0"/>
              <a:t>, </a:t>
            </a:r>
            <a:r>
              <a:rPr lang="en-US" dirty="0" err="1"/>
              <a:t>cánh</a:t>
            </a:r>
            <a:r>
              <a:rPr lang="en-US" dirty="0"/>
              <a:t> </a:t>
            </a:r>
            <a:r>
              <a:rPr lang="en-US" dirty="0" err="1"/>
              <a:t>cụt</a:t>
            </a:r>
            <a:r>
              <a:rPr lang="en-US" dirty="0"/>
              <a:t> </a:t>
            </a:r>
            <a:endParaRPr lang="en-US" dirty="0" smtClean="0">
              <a:effectLst/>
            </a:endParaRPr>
          </a:p>
          <a:p>
            <a:pPr marL="0" indent="0">
              <a:buNone/>
            </a:pPr>
            <a:endParaRPr lang="en-US" dirty="0"/>
          </a:p>
        </p:txBody>
      </p:sp>
      <p:sp>
        <p:nvSpPr>
          <p:cNvPr id="6" name="Rectangle 5"/>
          <p:cNvSpPr/>
          <p:nvPr/>
        </p:nvSpPr>
        <p:spPr>
          <a:xfrm>
            <a:off x="8225813" y="1298713"/>
            <a:ext cx="3696789" cy="4524315"/>
          </a:xfrm>
          <a:prstGeom prst="rect">
            <a:avLst/>
          </a:prstGeom>
        </p:spPr>
        <p:txBody>
          <a:bodyPr wrap="square">
            <a:spAutoFit/>
          </a:bodyPr>
          <a:lstStyle/>
          <a:p>
            <a:pPr indent="457200">
              <a:spcAft>
                <a:spcPts val="0"/>
              </a:spcAft>
            </a:pPr>
            <a:r>
              <a:rPr lang="vi-VN" sz="2400" dirty="0" smtClean="0">
                <a:effectLst/>
                <a:latin typeface="Times New Roman" panose="02020603050405020304" pitchFamily="18" charset="0"/>
                <a:ea typeface="Batang" panose="02030600000101010101" pitchFamily="18" charset="-127"/>
                <a:cs typeface="Times New Roman" panose="02020603050405020304" pitchFamily="18" charset="0"/>
                <a:sym typeface="Wingdings" panose="05000000000000000000" pitchFamily="2" charset="2"/>
              </a:rPr>
              <a:t>P thuần chủng, F1 100% xám dài</a:t>
            </a:r>
          </a:p>
          <a:p>
            <a:pPr indent="457200">
              <a:spcAft>
                <a:spcPts val="0"/>
              </a:spcAft>
            </a:pP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sym typeface="Wingdings" panose="05000000000000000000" pitchFamily="2" charset="2"/>
              </a:rPr>
              <a:t></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Thân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xám</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là</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b="1" dirty="0" err="1" smtClean="0">
                <a:effectLst/>
                <a:latin typeface="Times New Roman" panose="02020603050405020304" pitchFamily="18" charset="0"/>
                <a:ea typeface="Batang" panose="02030600000101010101" pitchFamily="18" charset="-127"/>
                <a:cs typeface="Times New Roman" panose="02020603050405020304" pitchFamily="18" charset="0"/>
              </a:rPr>
              <a:t>trội</a:t>
            </a:r>
            <a:r>
              <a:rPr lang="en-US" sz="2400" b="1"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b="1" dirty="0" err="1" smtClean="0">
                <a:effectLst/>
                <a:latin typeface="Times New Roman" panose="02020603050405020304" pitchFamily="18" charset="0"/>
                <a:ea typeface="Batang" panose="02030600000101010101" pitchFamily="18" charset="-127"/>
                <a:cs typeface="Times New Roman" panose="02020603050405020304" pitchFamily="18" charset="0"/>
              </a:rPr>
              <a:t>hoàn</a:t>
            </a:r>
            <a:r>
              <a:rPr lang="en-US" sz="2400" b="1"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b="1" dirty="0" err="1" smtClean="0">
                <a:effectLst/>
                <a:latin typeface="Times New Roman" panose="02020603050405020304" pitchFamily="18" charset="0"/>
                <a:ea typeface="Batang" panose="02030600000101010101" pitchFamily="18" charset="-127"/>
                <a:cs typeface="Times New Roman" panose="02020603050405020304" pitchFamily="18" charset="0"/>
              </a:rPr>
              <a:t>toàn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so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với</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thân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đen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endParaRPr lang="en-US" sz="2400" dirty="0" smtClean="0">
              <a:effectLst/>
              <a:latin typeface="Times New Roman" panose="02020603050405020304" pitchFamily="18" charset="0"/>
              <a:cs typeface="Times New Roman" panose="02020603050405020304" pitchFamily="18" charset="0"/>
            </a:endParaRPr>
          </a:p>
          <a:p>
            <a:pPr indent="457200">
              <a:spcAft>
                <a:spcPts val="0"/>
              </a:spcAft>
            </a:pP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sym typeface="Wingdings" panose="05000000000000000000" pitchFamily="2" charset="2"/>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Cánh</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dài</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b="1" dirty="0" err="1" smtClean="0">
                <a:effectLst/>
                <a:latin typeface="Times New Roman" panose="02020603050405020304" pitchFamily="18" charset="0"/>
                <a:ea typeface="Batang" panose="02030600000101010101" pitchFamily="18" charset="-127"/>
                <a:cs typeface="Times New Roman" panose="02020603050405020304" pitchFamily="18" charset="0"/>
              </a:rPr>
              <a:t>là</a:t>
            </a:r>
            <a:r>
              <a:rPr lang="en-US" sz="2400" b="1"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b="1" dirty="0" err="1" smtClean="0">
                <a:effectLst/>
                <a:latin typeface="Times New Roman" panose="02020603050405020304" pitchFamily="18" charset="0"/>
                <a:ea typeface="Batang" panose="02030600000101010101" pitchFamily="18" charset="-127"/>
                <a:cs typeface="Times New Roman" panose="02020603050405020304" pitchFamily="18" charset="0"/>
              </a:rPr>
              <a:t>trội</a:t>
            </a:r>
            <a:r>
              <a:rPr lang="en-US" sz="2400" b="1"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b="1" dirty="0" err="1" smtClean="0">
                <a:effectLst/>
                <a:latin typeface="Times New Roman" panose="02020603050405020304" pitchFamily="18" charset="0"/>
                <a:ea typeface="Batang" panose="02030600000101010101" pitchFamily="18" charset="-127"/>
                <a:cs typeface="Times New Roman" panose="02020603050405020304" pitchFamily="18" charset="0"/>
              </a:rPr>
              <a:t>hoàn</a:t>
            </a:r>
            <a:r>
              <a:rPr lang="en-US" sz="2400" b="1"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b="1" dirty="0" err="1" smtClean="0">
                <a:effectLst/>
                <a:latin typeface="Times New Roman" panose="02020603050405020304" pitchFamily="18" charset="0"/>
                <a:ea typeface="Batang" panose="02030600000101010101" pitchFamily="18" charset="-127"/>
                <a:cs typeface="Times New Roman" panose="02020603050405020304" pitchFamily="18" charset="0"/>
              </a:rPr>
              <a:t>toàn</a:t>
            </a:r>
            <a:r>
              <a:rPr lang="en-US" sz="2400" b="1"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so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với</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cánh</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cụt</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a:t>
            </a:r>
            <a:endParaRPr lang="en-US" sz="2400" dirty="0" smtClean="0">
              <a:effectLst/>
              <a:latin typeface="Times New Roman" panose="02020603050405020304" pitchFamily="18" charset="0"/>
              <a:cs typeface="Times New Roman" panose="02020603050405020304" pitchFamily="18" charset="0"/>
            </a:endParaRPr>
          </a:p>
          <a:p>
            <a:pPr indent="457200">
              <a:spcAft>
                <a:spcPts val="0"/>
              </a:spcAft>
            </a:pPr>
            <a:endParaRPr lang="vi-VN" sz="2400" dirty="0" smtClean="0">
              <a:effectLst/>
              <a:latin typeface="Times New Roman" panose="02020603050405020304" pitchFamily="18" charset="0"/>
              <a:ea typeface="Batang" panose="02030600000101010101" pitchFamily="18" charset="-127"/>
              <a:cs typeface="Times New Roman" panose="02020603050405020304" pitchFamily="18" charset="0"/>
            </a:endParaRPr>
          </a:p>
          <a:p>
            <a:pPr marL="342900" indent="-342900">
              <a:spcAft>
                <a:spcPts val="0"/>
              </a:spcAft>
              <a:buFont typeface="Wingdings" panose="05000000000000000000" pitchFamily="2" charset="2"/>
              <a:buChar char="v"/>
            </a:pP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u="sng" dirty="0" smtClean="0">
                <a:effectLst/>
                <a:latin typeface="Times New Roman" panose="02020603050405020304" pitchFamily="18" charset="0"/>
                <a:ea typeface="Batang" panose="02030600000101010101" pitchFamily="18" charset="-127"/>
                <a:cs typeface="Times New Roman" panose="02020603050405020304" pitchFamily="18" charset="0"/>
              </a:rPr>
              <a:t>Qui </a:t>
            </a:r>
            <a:r>
              <a:rPr lang="en-US" sz="2400" u="sng" dirty="0" err="1" smtClean="0">
                <a:effectLst/>
                <a:latin typeface="Times New Roman" panose="02020603050405020304" pitchFamily="18" charset="0"/>
                <a:ea typeface="Batang" panose="02030600000101010101" pitchFamily="18" charset="-127"/>
                <a:cs typeface="Times New Roman" panose="02020603050405020304" pitchFamily="18" charset="0"/>
              </a:rPr>
              <a:t>ước</a:t>
            </a:r>
            <a:r>
              <a:rPr lang="en-US" sz="2400" u="sng" dirty="0" smtClean="0">
                <a:effectLst/>
                <a:latin typeface="Times New Roman" panose="02020603050405020304" pitchFamily="18" charset="0"/>
                <a:ea typeface="Batang" panose="02030600000101010101" pitchFamily="18" charset="-127"/>
                <a:cs typeface="Times New Roman" panose="02020603050405020304" pitchFamily="18" charset="0"/>
              </a:rPr>
              <a:t> gen: </a:t>
            </a:r>
            <a:endParaRPr lang="vi-VN" sz="2400" u="sng" dirty="0" smtClean="0">
              <a:effectLst/>
              <a:latin typeface="Times New Roman" panose="02020603050405020304" pitchFamily="18" charset="0"/>
              <a:ea typeface="Batang" panose="02030600000101010101" pitchFamily="18" charset="-127"/>
              <a:cs typeface="Times New Roman" panose="02020603050405020304" pitchFamily="18" charset="0"/>
            </a:endParaRPr>
          </a:p>
          <a:p>
            <a:pPr>
              <a:spcAft>
                <a:spcPts val="0"/>
              </a:spcAft>
            </a:pP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gen B </a:t>
            </a:r>
            <a:r>
              <a:rPr lang="vi-VN" sz="2400" dirty="0">
                <a:latin typeface="Times New Roman" panose="02020603050405020304" pitchFamily="18" charset="0"/>
                <a:ea typeface="Batang" panose="02030600000101010101" pitchFamily="18" charset="-127"/>
                <a:cs typeface="Times New Roman" panose="02020603050405020304" pitchFamily="18" charset="0"/>
                <a:sym typeface="Wingdings" panose="05000000000000000000" pitchFamily="2" charset="2"/>
              </a:rPr>
              <a:t>:</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Cánh</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dài</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endParaRPr lang="vi-VN" sz="2400" dirty="0" smtClean="0">
              <a:effectLst/>
              <a:latin typeface="Times New Roman" panose="02020603050405020304" pitchFamily="18" charset="0"/>
              <a:ea typeface="Batang" panose="02030600000101010101" pitchFamily="18" charset="-127"/>
              <a:cs typeface="Times New Roman" panose="02020603050405020304" pitchFamily="18" charset="0"/>
            </a:endParaRPr>
          </a:p>
          <a:p>
            <a:pPr>
              <a:spcAft>
                <a:spcPts val="0"/>
              </a:spcAft>
            </a:pP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gen b </a:t>
            </a:r>
            <a:r>
              <a:rPr lang="vi-VN" sz="2400" dirty="0">
                <a:latin typeface="Times New Roman" panose="02020603050405020304" pitchFamily="18" charset="0"/>
                <a:ea typeface="Batang" panose="02030600000101010101" pitchFamily="18" charset="-127"/>
                <a:cs typeface="Times New Roman" panose="02020603050405020304" pitchFamily="18" charset="0"/>
                <a:sym typeface="Wingdings" panose="05000000000000000000" pitchFamily="2" charset="2"/>
              </a:rPr>
              <a:t>:</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Cánh</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vi-VN" sz="2400" dirty="0" smtClean="0">
                <a:effectLst/>
                <a:latin typeface="Times New Roman" panose="02020603050405020304" pitchFamily="18" charset="0"/>
                <a:ea typeface="Batang" panose="02030600000101010101" pitchFamily="18" charset="-127"/>
                <a:cs typeface="Times New Roman" panose="02020603050405020304" pitchFamily="18" charset="0"/>
              </a:rPr>
              <a:t>cụt</a:t>
            </a:r>
          </a:p>
          <a:p>
            <a:pPr>
              <a:spcAft>
                <a:spcPts val="0"/>
              </a:spcAft>
            </a:pP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gen V</a:t>
            </a:r>
            <a:r>
              <a:rPr lang="vi-VN"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Thân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xám</a:t>
            </a:r>
            <a:endParaRPr lang="vi-VN" sz="2400" dirty="0">
              <a:latin typeface="Times New Roman" panose="02020603050405020304" pitchFamily="18" charset="0"/>
              <a:ea typeface="Batang" panose="02030600000101010101" pitchFamily="18" charset="-127"/>
              <a:cs typeface="Times New Roman" panose="02020603050405020304" pitchFamily="18" charset="0"/>
            </a:endParaRPr>
          </a:p>
          <a:p>
            <a:pPr>
              <a:spcAft>
                <a:spcPts val="0"/>
              </a:spcAft>
            </a:pP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gen v</a:t>
            </a:r>
            <a:r>
              <a:rPr lang="vi-VN"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Thân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đen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7942218" y="8338"/>
            <a:ext cx="39188" cy="6849662"/>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6">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p:cTn id="3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6">
                                            <p:txEl>
                                              <p:pRg st="1" end="1"/>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p:cTn id="3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1000"/>
                                        <p:tgtEl>
                                          <p:spTgt spid="6">
                                            <p:txEl>
                                              <p:pRg st="6" end="6"/>
                                            </p:txEl>
                                          </p:spTgt>
                                        </p:tgtEl>
                                      </p:cBhvr>
                                    </p:animEffect>
                                    <p:anim calcmode="lin" valueType="num">
                                      <p:cBhvr>
                                        <p:cTn id="5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fade">
                                      <p:cBhvr>
                                        <p:cTn id="57" dur="1000"/>
                                        <p:tgtEl>
                                          <p:spTgt spid="6">
                                            <p:txEl>
                                              <p:pRg st="7" end="7"/>
                                            </p:txEl>
                                          </p:spTgt>
                                        </p:tgtEl>
                                      </p:cBhvr>
                                    </p:animEffect>
                                    <p:anim calcmode="lin" valueType="num">
                                      <p:cBhvr>
                                        <p:cTn id="5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Effect transition="in" filter="fade">
                                      <p:cBhvr>
                                        <p:cTn id="62" dur="1000"/>
                                        <p:tgtEl>
                                          <p:spTgt spid="6">
                                            <p:txEl>
                                              <p:pRg st="8" end="8"/>
                                            </p:txEl>
                                          </p:spTgt>
                                        </p:tgtEl>
                                      </p:cBhvr>
                                    </p:animEffect>
                                    <p:anim calcmode="lin" valueType="num">
                                      <p:cBhvr>
                                        <p:cTn id="6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xEl>
                                              <p:pRg st="2" end="2"/>
                                            </p:txEl>
                                          </p:spTgt>
                                        </p:tgtEl>
                                        <p:attrNameLst>
                                          <p:attrName>style.visibility</p:attrName>
                                        </p:attrNameLst>
                                      </p:cBhvr>
                                      <p:to>
                                        <p:strVal val="visible"/>
                                      </p:to>
                                    </p:set>
                                    <p:animEffect transition="in" filter="fade">
                                      <p:cBhvr>
                                        <p:cTn id="69" dur="1000"/>
                                        <p:tgtEl>
                                          <p:spTgt spid="5">
                                            <p:txEl>
                                              <p:pRg st="2" end="2"/>
                                            </p:txEl>
                                          </p:spTgt>
                                        </p:tgtEl>
                                      </p:cBhvr>
                                    </p:animEffect>
                                    <p:anim calcmode="lin" valueType="num">
                                      <p:cBhvr>
                                        <p:cTn id="7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5">
                                            <p:txEl>
                                              <p:pRg st="3" end="3"/>
                                            </p:txEl>
                                          </p:spTgt>
                                        </p:tgtEl>
                                        <p:attrNameLst>
                                          <p:attrName>style.visibility</p:attrName>
                                        </p:attrNameLst>
                                      </p:cBhvr>
                                      <p:to>
                                        <p:strVal val="visible"/>
                                      </p:to>
                                    </p:set>
                                    <p:animEffect transition="in" filter="fade">
                                      <p:cBhvr>
                                        <p:cTn id="74" dur="1000"/>
                                        <p:tgtEl>
                                          <p:spTgt spid="5">
                                            <p:txEl>
                                              <p:pRg st="3" end="3"/>
                                            </p:txEl>
                                          </p:spTgt>
                                        </p:tgtEl>
                                      </p:cBhvr>
                                    </p:animEffect>
                                    <p:anim calcmode="lin" valueType="num">
                                      <p:cBhvr>
                                        <p:cTn id="7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7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Effect transition="in" filter="fade">
                                      <p:cBhvr>
                                        <p:cTn id="79" dur="1000"/>
                                        <p:tgtEl>
                                          <p:spTgt spid="5">
                                            <p:txEl>
                                              <p:pRg st="4" end="4"/>
                                            </p:txEl>
                                          </p:spTgt>
                                        </p:tgtEl>
                                      </p:cBhvr>
                                    </p:animEffect>
                                    <p:anim calcmode="lin" valueType="num">
                                      <p:cBhvr>
                                        <p:cTn id="8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8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18" y="885469"/>
            <a:ext cx="10515600" cy="1420410"/>
          </a:xfrm>
        </p:spPr>
        <p:txBody>
          <a:bodyPr>
            <a:normAutofit lnSpcReduction="10000"/>
          </a:bodyPr>
          <a:lstStyle/>
          <a:p>
            <a:pPr marL="685800" indent="-457200" algn="just">
              <a:lnSpc>
                <a:spcPct val="100000"/>
              </a:lnSpc>
              <a:spcAft>
                <a:spcPts val="0"/>
              </a:spcAft>
              <a:buFont typeface="Wingdings" panose="05000000000000000000" pitchFamily="2" charset="2"/>
              <a:buChar char="v"/>
            </a:pPr>
            <a:r>
              <a:rPr lang="en-US" sz="2400" b="1" dirty="0" err="1" smtClean="0">
                <a:effectLst/>
                <a:latin typeface="Times New Roman" panose="02020603050405020304" pitchFamily="18" charset="0"/>
                <a:ea typeface="Batang" panose="02030600000101010101" pitchFamily="18" charset="-127"/>
                <a:cs typeface="Calibri" panose="020F0502020204030204" pitchFamily="34" charset="0"/>
              </a:rPr>
              <a:t>Giải</a:t>
            </a:r>
            <a:r>
              <a:rPr lang="en-US" sz="2400" b="1" dirty="0" smtClean="0">
                <a:effectLst/>
                <a:latin typeface="Times New Roman" panose="02020603050405020304" pitchFamily="18" charset="0"/>
                <a:ea typeface="Batang" panose="02030600000101010101" pitchFamily="18" charset="-127"/>
                <a:cs typeface="Calibri" panose="020F0502020204030204" pitchFamily="34" charset="0"/>
              </a:rPr>
              <a:t> </a:t>
            </a:r>
            <a:r>
              <a:rPr lang="en-US" sz="2400" b="1" dirty="0" err="1" smtClean="0">
                <a:effectLst/>
                <a:latin typeface="Times New Roman" panose="02020603050405020304" pitchFamily="18" charset="0"/>
                <a:ea typeface="Batang" panose="02030600000101010101" pitchFamily="18" charset="-127"/>
                <a:cs typeface="Calibri" panose="020F0502020204030204" pitchFamily="34" charset="0"/>
              </a:rPr>
              <a:t>thích</a:t>
            </a:r>
            <a:r>
              <a:rPr lang="en-US" sz="2400" b="1" dirty="0" smtClean="0">
                <a:effectLst/>
                <a:latin typeface="Times New Roman" panose="02020603050405020304" pitchFamily="18" charset="0"/>
                <a:ea typeface="Batang" panose="02030600000101010101" pitchFamily="18" charset="-127"/>
                <a:cs typeface="Calibri" panose="020F0502020204030204" pitchFamily="34" charset="0"/>
              </a:rPr>
              <a:t> </a:t>
            </a:r>
            <a:r>
              <a:rPr lang="en-US" sz="2400" b="1" dirty="0" err="1" smtClean="0">
                <a:effectLst/>
                <a:latin typeface="Times New Roman" panose="02020603050405020304" pitchFamily="18" charset="0"/>
                <a:ea typeface="Batang" panose="02030600000101010101" pitchFamily="18" charset="-127"/>
                <a:cs typeface="Calibri" panose="020F0502020204030204" pitchFamily="34" charset="0"/>
              </a:rPr>
              <a:t>kết</a:t>
            </a:r>
            <a:r>
              <a:rPr lang="en-US" sz="2400" b="1" dirty="0" smtClean="0">
                <a:effectLst/>
                <a:latin typeface="Times New Roman" panose="02020603050405020304" pitchFamily="18" charset="0"/>
                <a:ea typeface="Batang" panose="02030600000101010101" pitchFamily="18" charset="-127"/>
                <a:cs typeface="Calibri" panose="020F0502020204030204" pitchFamily="34" charset="0"/>
              </a:rPr>
              <a:t> </a:t>
            </a:r>
            <a:r>
              <a:rPr lang="en-US" sz="2400" b="1" dirty="0" err="1" smtClean="0">
                <a:effectLst/>
                <a:latin typeface="Times New Roman" panose="02020603050405020304" pitchFamily="18" charset="0"/>
                <a:ea typeface="Batang" panose="02030600000101010101" pitchFamily="18" charset="-127"/>
                <a:cs typeface="Calibri" panose="020F0502020204030204" pitchFamily="34" charset="0"/>
              </a:rPr>
              <a:t>quả</a:t>
            </a:r>
            <a:r>
              <a:rPr lang="en-US" sz="2400" b="1" dirty="0" smtClean="0">
                <a:effectLst/>
                <a:latin typeface="Times New Roman" panose="02020603050405020304" pitchFamily="18" charset="0"/>
                <a:ea typeface="Batang" panose="02030600000101010101" pitchFamily="18" charset="-127"/>
                <a:cs typeface="Calibri" panose="020F0502020204030204" pitchFamily="34" charset="0"/>
              </a:rPr>
              <a:t> </a:t>
            </a:r>
            <a:endParaRPr lang="vi-VN" sz="2400" b="1" dirty="0" smtClean="0">
              <a:effectLst/>
              <a:latin typeface="Times New Roman" panose="02020603050405020304" pitchFamily="18" charset="0"/>
              <a:ea typeface="Batang" panose="02030600000101010101" pitchFamily="18" charset="-127"/>
              <a:cs typeface="Calibri" panose="020F0502020204030204" pitchFamily="34" charset="0"/>
            </a:endParaRPr>
          </a:p>
          <a:p>
            <a:pPr indent="0" algn="just">
              <a:lnSpc>
                <a:spcPct val="100000"/>
              </a:lnSpc>
              <a:spcAft>
                <a:spcPts val="0"/>
              </a:spcAft>
              <a:buNone/>
            </a:pP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Vì</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P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thuần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chủng</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cả</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2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cặp</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tính</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trạng</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nên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F</a:t>
            </a:r>
            <a:r>
              <a:rPr lang="en-US" sz="2400" baseline="-25000" dirty="0" smtClean="0">
                <a:effectLst/>
                <a:latin typeface="Times New Roman" panose="02020603050405020304" pitchFamily="18" charset="0"/>
                <a:ea typeface="Batang" panose="02030600000101010101" pitchFamily="18" charset="-127"/>
                <a:cs typeface="Times New Roman" panose="02020603050405020304" pitchFamily="18" charset="0"/>
              </a:rPr>
              <a:t>1</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phải</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có</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b="1" dirty="0" smtClean="0">
                <a:effectLst/>
                <a:latin typeface="Times New Roman" panose="02020603050405020304" pitchFamily="18" charset="0"/>
                <a:ea typeface="Batang" panose="02030600000101010101" pitchFamily="18" charset="-127"/>
                <a:cs typeface="Times New Roman" panose="02020603050405020304" pitchFamily="18" charset="0"/>
              </a:rPr>
              <a:t>2 </a:t>
            </a:r>
            <a:r>
              <a:rPr lang="en-US" sz="2400" b="1" dirty="0" err="1" smtClean="0">
                <a:effectLst/>
                <a:latin typeface="Times New Roman" panose="02020603050405020304" pitchFamily="18" charset="0"/>
                <a:ea typeface="Batang" panose="02030600000101010101" pitchFamily="18" charset="-127"/>
                <a:cs typeface="Times New Roman" panose="02020603050405020304" pitchFamily="18" charset="0"/>
              </a:rPr>
              <a:t>cặp</a:t>
            </a:r>
            <a:r>
              <a:rPr lang="en-US" sz="2400" b="1" dirty="0" smtClean="0">
                <a:effectLst/>
                <a:latin typeface="Times New Roman" panose="02020603050405020304" pitchFamily="18" charset="0"/>
                <a:ea typeface="Batang" panose="02030600000101010101" pitchFamily="18" charset="-127"/>
                <a:cs typeface="Times New Roman" panose="02020603050405020304" pitchFamily="18" charset="0"/>
              </a:rPr>
              <a:t> gen </a:t>
            </a:r>
            <a:r>
              <a:rPr lang="en-US" sz="2400" b="1" dirty="0" err="1" smtClean="0">
                <a:effectLst/>
                <a:latin typeface="Times New Roman" panose="02020603050405020304" pitchFamily="18" charset="0"/>
                <a:ea typeface="Batang" panose="02030600000101010101" pitchFamily="18" charset="-127"/>
                <a:cs typeface="Times New Roman" panose="02020603050405020304" pitchFamily="18" charset="0"/>
              </a:rPr>
              <a:t>dị</a:t>
            </a:r>
            <a:r>
              <a:rPr lang="en-US" sz="2400" b="1"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b="1" dirty="0" err="1" smtClean="0">
                <a:effectLst/>
                <a:latin typeface="Times New Roman" panose="02020603050405020304" pitchFamily="18" charset="0"/>
                <a:ea typeface="Batang" panose="02030600000101010101" pitchFamily="18" charset="-127"/>
                <a:cs typeface="Times New Roman" panose="02020603050405020304" pitchFamily="18" charset="0"/>
              </a:rPr>
              <a:t>hợp</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Bb,Vv</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a:t>
            </a:r>
            <a:endParaRPr lang="vi-VN" sz="2400" dirty="0" smtClean="0">
              <a:effectLst/>
              <a:latin typeface="Times New Roman" panose="02020603050405020304" pitchFamily="18" charset="0"/>
              <a:ea typeface="Batang" panose="02030600000101010101" pitchFamily="18" charset="-127"/>
              <a:cs typeface="Times New Roman" panose="02020603050405020304" pitchFamily="18" charset="0"/>
            </a:endParaRPr>
          </a:p>
          <a:p>
            <a:pPr marL="0" indent="0">
              <a:lnSpc>
                <a:spcPct val="100000"/>
              </a:lnSpc>
              <a:buNone/>
            </a:pPr>
            <a:r>
              <a:rPr lang="vi-VN" sz="2400" dirty="0" err="1" smtClean="0"/>
              <a:t>L</a:t>
            </a:r>
            <a:r>
              <a:rPr lang="en-US" sz="2400" dirty="0" err="1" smtClean="0"/>
              <a:t>ai</a:t>
            </a:r>
            <a:r>
              <a:rPr lang="en-US" sz="2400" dirty="0" smtClean="0"/>
              <a:t> </a:t>
            </a:r>
            <a:r>
              <a:rPr lang="en-US" sz="2400" dirty="0" err="1"/>
              <a:t>phân</a:t>
            </a:r>
            <a:r>
              <a:rPr lang="en-US" sz="2400" dirty="0"/>
              <a:t> </a:t>
            </a:r>
            <a:r>
              <a:rPr lang="en-US" sz="2400" dirty="0" err="1" smtClean="0"/>
              <a:t>tích</a:t>
            </a:r>
            <a:r>
              <a:rPr lang="vi-VN" sz="2400" dirty="0" smtClean="0"/>
              <a:t> </a:t>
            </a:r>
            <a:r>
              <a:rPr lang="en-US" sz="2400" dirty="0" smtClean="0"/>
              <a:t>♂ </a:t>
            </a:r>
            <a:r>
              <a:rPr lang="en-US" sz="2400" dirty="0"/>
              <a:t>F</a:t>
            </a:r>
            <a:r>
              <a:rPr lang="en-US" sz="2400" baseline="-25000" dirty="0"/>
              <a:t>1</a:t>
            </a:r>
            <a:r>
              <a:rPr lang="en-US" sz="2400" dirty="0"/>
              <a:t> </a:t>
            </a:r>
            <a:r>
              <a:rPr lang="en-US" sz="2400" dirty="0" err="1"/>
              <a:t>Thân</a:t>
            </a:r>
            <a:r>
              <a:rPr lang="en-US" sz="2400" dirty="0"/>
              <a:t> </a:t>
            </a:r>
            <a:r>
              <a:rPr lang="en-US" sz="2400" dirty="0" err="1"/>
              <a:t>xám</a:t>
            </a:r>
            <a:r>
              <a:rPr lang="en-US" sz="2400" dirty="0"/>
              <a:t>, </a:t>
            </a:r>
            <a:r>
              <a:rPr lang="en-US" sz="2400" dirty="0" err="1"/>
              <a:t>cánh</a:t>
            </a:r>
            <a:r>
              <a:rPr lang="en-US" sz="2400" dirty="0"/>
              <a:t> </a:t>
            </a:r>
            <a:r>
              <a:rPr lang="en-US" sz="2400" dirty="0" err="1" smtClean="0"/>
              <a:t>dài</a:t>
            </a:r>
            <a:r>
              <a:rPr lang="vi-VN" sz="2400" dirty="0" smtClean="0"/>
              <a:t> BbVv</a:t>
            </a:r>
            <a:endParaRPr lang="en-US" sz="2400" dirty="0" smtClean="0">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6680791" y="2422166"/>
            <a:ext cx="5263291" cy="1938992"/>
          </a:xfrm>
          <a:prstGeom prst="rect">
            <a:avLst/>
          </a:prstGeom>
          <a:solidFill>
            <a:srgbClr val="92D050"/>
          </a:solidFill>
        </p:spPr>
        <p:txBody>
          <a:bodyPr wrap="square" rtlCol="0">
            <a:spAutoFit/>
          </a:bodyPr>
          <a:lstStyle/>
          <a:p>
            <a:r>
              <a:rPr lang="vi-VN" sz="2000" dirty="0" smtClean="0">
                <a:latin typeface="+mj-lt"/>
              </a:rPr>
              <a:t>Theo quy luật phân li của Menden:</a:t>
            </a:r>
            <a:endParaRPr lang="vi-VN" sz="2000" dirty="0">
              <a:latin typeface="+mj-lt"/>
            </a:endParaRPr>
          </a:p>
          <a:p>
            <a:r>
              <a:rPr lang="vi-VN" sz="2000" dirty="0" smtClean="0">
                <a:latin typeface="+mj-lt"/>
              </a:rPr>
              <a:t>P: 	BbVv           x	           bbvv</a:t>
            </a:r>
          </a:p>
          <a:p>
            <a:r>
              <a:rPr lang="vi-VN" sz="2000" dirty="0" smtClean="0">
                <a:latin typeface="+mj-lt"/>
              </a:rPr>
              <a:t>G: BV, Bv, bV, bv		bv</a:t>
            </a:r>
          </a:p>
          <a:p>
            <a:r>
              <a:rPr lang="vi-VN" sz="2000" dirty="0" smtClean="0">
                <a:latin typeface="+mj-lt"/>
              </a:rPr>
              <a:t>F: </a:t>
            </a:r>
          </a:p>
          <a:p>
            <a:r>
              <a:rPr lang="vi-VN" sz="2000" dirty="0" smtClean="0">
                <a:latin typeface="+mj-lt"/>
              </a:rPr>
              <a:t>KG:    1 BbVv</a:t>
            </a:r>
            <a:r>
              <a:rPr lang="vi-VN" sz="2000" dirty="0">
                <a:latin typeface="+mj-lt"/>
              </a:rPr>
              <a:t> </a:t>
            </a:r>
            <a:r>
              <a:rPr lang="vi-VN" sz="2000" dirty="0" smtClean="0">
                <a:latin typeface="+mj-lt"/>
              </a:rPr>
              <a:t>:   1Bbvv    :  1bbVv     : 1bbvv</a:t>
            </a:r>
          </a:p>
          <a:p>
            <a:r>
              <a:rPr lang="vi-VN" sz="2000" dirty="0" smtClean="0">
                <a:latin typeface="+mj-lt"/>
              </a:rPr>
              <a:t>KH: 1 xám dài : 1 xám cụt : 1 đen dài  :  1 đen cụt</a:t>
            </a:r>
            <a:endParaRPr lang="en-US" sz="2000" dirty="0">
              <a:latin typeface="+mj-lt"/>
            </a:endParaRPr>
          </a:p>
        </p:txBody>
      </p:sp>
      <p:sp>
        <p:nvSpPr>
          <p:cNvPr id="5" name="Rectangle 4"/>
          <p:cNvSpPr/>
          <p:nvPr/>
        </p:nvSpPr>
        <p:spPr>
          <a:xfrm>
            <a:off x="1124408" y="184407"/>
            <a:ext cx="2784737" cy="584775"/>
          </a:xfrm>
          <a:prstGeom prst="rect">
            <a:avLst/>
          </a:prstGeom>
        </p:spPr>
        <p:txBody>
          <a:bodyPr wrap="none">
            <a:spAutoFit/>
          </a:bodyPr>
          <a:lstStyle/>
          <a:p>
            <a:r>
              <a:rPr lang="en-US" sz="3200" b="1" dirty="0">
                <a:solidFill>
                  <a:prstClr val="black"/>
                </a:solidFill>
                <a:latin typeface="Calibri Light" panose="020F0302020204030204"/>
                <a:ea typeface="+mj-ea"/>
                <a:cs typeface="+mj-cs"/>
              </a:rPr>
              <a:t>I. </a:t>
            </a:r>
            <a:r>
              <a:rPr lang="en-US" sz="3200" b="1" u="sng" dirty="0">
                <a:solidFill>
                  <a:prstClr val="black"/>
                </a:solidFill>
                <a:latin typeface="Calibri Light" panose="020F0302020204030204"/>
                <a:ea typeface="+mj-ea"/>
                <a:cs typeface="+mj-cs"/>
              </a:rPr>
              <a:t>LIÊN KẾT GEN:</a:t>
            </a:r>
            <a:endParaRPr lang="en-US" dirty="0"/>
          </a:p>
        </p:txBody>
      </p:sp>
      <p:sp>
        <p:nvSpPr>
          <p:cNvPr id="6" name="Rectangle 5"/>
          <p:cNvSpPr/>
          <p:nvPr/>
        </p:nvSpPr>
        <p:spPr>
          <a:xfrm>
            <a:off x="173973" y="2675908"/>
            <a:ext cx="6506818" cy="1200329"/>
          </a:xfrm>
          <a:prstGeom prst="rect">
            <a:avLst/>
          </a:prstGeom>
        </p:spPr>
        <p:txBody>
          <a:bodyPr wrap="square">
            <a:spAutoFit/>
          </a:bodyPr>
          <a:lstStyle/>
          <a:p>
            <a:pPr indent="457200" algn="just">
              <a:spcAft>
                <a:spcPts val="0"/>
              </a:spcAft>
            </a:pP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Xét</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kết</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quả</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của</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phép</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lai</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phân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tích</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endParaRPr lang="en-US" sz="2400" dirty="0" smtClean="0">
              <a:effectLst/>
              <a:latin typeface="Times New Roman" panose="02020603050405020304" pitchFamily="18" charset="0"/>
              <a:cs typeface="Times New Roman" panose="02020603050405020304" pitchFamily="18" charset="0"/>
            </a:endParaRPr>
          </a:p>
          <a:p>
            <a:pPr algn="just">
              <a:spcAft>
                <a:spcPts val="0"/>
              </a:spcAft>
            </a:pP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F</a:t>
            </a:r>
            <a:r>
              <a:rPr lang="en-US" sz="2400" baseline="-25000" dirty="0" smtClean="0">
                <a:effectLst/>
                <a:latin typeface="Times New Roman" panose="02020603050405020304" pitchFamily="18" charset="0"/>
                <a:ea typeface="Batang" panose="02030600000101010101" pitchFamily="18" charset="-127"/>
                <a:cs typeface="Times New Roman" panose="02020603050405020304" pitchFamily="18" charset="0"/>
              </a:rPr>
              <a:t>1</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Thân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xám</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cánh</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dài</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x ♀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Thân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đen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cánh</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cụt</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endParaRPr lang="en-US" sz="2400" dirty="0" smtClean="0">
              <a:effectLst/>
              <a:latin typeface="Times New Roman" panose="02020603050405020304" pitchFamily="18" charset="0"/>
              <a:cs typeface="Times New Roman" panose="02020603050405020304" pitchFamily="18" charset="0"/>
            </a:endParaRPr>
          </a:p>
          <a:p>
            <a:pPr algn="just">
              <a:spcAft>
                <a:spcPts val="0"/>
              </a:spcAft>
            </a:pP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F</a:t>
            </a:r>
            <a:r>
              <a:rPr lang="en-US" sz="2400" baseline="-25000" dirty="0" err="1" smtClean="0">
                <a:effectLst/>
                <a:latin typeface="Times New Roman" panose="02020603050405020304" pitchFamily="18" charset="0"/>
                <a:ea typeface="Batang" panose="02030600000101010101" pitchFamily="18" charset="-127"/>
                <a:cs typeface="Times New Roman" panose="02020603050405020304" pitchFamily="18" charset="0"/>
              </a:rPr>
              <a:t>a</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 </a:t>
            </a:r>
            <a:r>
              <a:rPr lang="en-US" sz="2400" u="sng" dirty="0" smtClean="0">
                <a:effectLst/>
                <a:latin typeface="Times New Roman" panose="02020603050405020304" pitchFamily="18" charset="0"/>
                <a:ea typeface="Batang" panose="02030600000101010101" pitchFamily="18" charset="-127"/>
                <a:cs typeface="Times New Roman" panose="02020603050405020304" pitchFamily="18" charset="0"/>
              </a:rPr>
              <a:t>1</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Thân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xám</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cánh</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dài</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  </a:t>
            </a:r>
            <a:r>
              <a:rPr lang="en-US" sz="2400" u="sng" dirty="0" smtClean="0">
                <a:effectLst/>
                <a:latin typeface="Times New Roman" panose="02020603050405020304" pitchFamily="18" charset="0"/>
                <a:ea typeface="Batang" panose="02030600000101010101" pitchFamily="18" charset="-127"/>
                <a:cs typeface="Times New Roman" panose="02020603050405020304" pitchFamily="18" charset="0"/>
              </a:rPr>
              <a:t>1</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Thân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đen</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cánh</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effectLst/>
                <a:latin typeface="Times New Roman" panose="02020603050405020304" pitchFamily="18" charset="0"/>
                <a:ea typeface="Batang" panose="02030600000101010101" pitchFamily="18" charset="-127"/>
                <a:cs typeface="Times New Roman" panose="02020603050405020304" pitchFamily="18" charset="0"/>
              </a:rPr>
              <a:t>cụt</a:t>
            </a:r>
            <a:r>
              <a:rPr lang="en-US" sz="2400" dirty="0" smtClean="0">
                <a:effectLst/>
                <a:latin typeface="Times New Roman" panose="02020603050405020304" pitchFamily="18" charset="0"/>
                <a:ea typeface="Batang" panose="02030600000101010101" pitchFamily="18" charset="-127"/>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624547" y="3982123"/>
            <a:ext cx="5605670" cy="1384995"/>
          </a:xfrm>
          <a:prstGeom prst="rect">
            <a:avLst/>
          </a:prstGeom>
          <a:noFill/>
        </p:spPr>
        <p:txBody>
          <a:bodyPr wrap="square" rtlCol="0">
            <a:spAutoFit/>
          </a:bodyPr>
          <a:lstStyle/>
          <a:p>
            <a:r>
              <a:rPr lang="vi-VN" sz="2800" dirty="0" smtClean="0">
                <a:latin typeface="+mj-lt"/>
                <a:cs typeface="Times New Roman" panose="02020603050405020304" pitchFamily="18" charset="0"/>
              </a:rPr>
              <a:t>→ </a:t>
            </a:r>
            <a:r>
              <a:rPr lang="vi-VN" sz="2800" dirty="0" smtClean="0">
                <a:latin typeface="+mj-lt"/>
              </a:rPr>
              <a:t>Màu thân và dạng cánh của ruồi giấm không di truyền theo quy luật phân li độc lập của Menden</a:t>
            </a:r>
            <a:endParaRPr lang="en-US" sz="2800" dirty="0">
              <a:latin typeface="+mj-lt"/>
            </a:endParaRPr>
          </a:p>
        </p:txBody>
      </p:sp>
      <p:sp>
        <p:nvSpPr>
          <p:cNvPr id="10" name="Rectangle 9"/>
          <p:cNvSpPr/>
          <p:nvPr/>
        </p:nvSpPr>
        <p:spPr>
          <a:xfrm>
            <a:off x="461361" y="5402871"/>
            <a:ext cx="4348929" cy="996170"/>
          </a:xfrm>
          <a:prstGeom prst="rect">
            <a:avLst/>
          </a:prstGeom>
        </p:spPr>
        <p:txBody>
          <a:bodyPr wrap="square">
            <a:spAutoFit/>
          </a:bodyPr>
          <a:lstStyle/>
          <a:p>
            <a:pPr lvl="0">
              <a:lnSpc>
                <a:spcPct val="90000"/>
              </a:lnSpc>
              <a:spcBef>
                <a:spcPts val="1000"/>
              </a:spcBef>
            </a:pPr>
            <a:r>
              <a:rPr lang="vi-VN" sz="2800" dirty="0">
                <a:solidFill>
                  <a:prstClr val="black"/>
                </a:solidFill>
              </a:rPr>
              <a:t>Xám </a:t>
            </a:r>
            <a:r>
              <a:rPr lang="vi-VN" sz="2800" dirty="0">
                <a:solidFill>
                  <a:srgbClr val="FF0000"/>
                </a:solidFill>
              </a:rPr>
              <a:t>B</a:t>
            </a:r>
            <a:r>
              <a:rPr lang="vi-VN" sz="2800" dirty="0">
                <a:solidFill>
                  <a:prstClr val="black"/>
                </a:solidFill>
              </a:rPr>
              <a:t> luôn đi với dài </a:t>
            </a:r>
            <a:r>
              <a:rPr lang="vi-VN" sz="2800" dirty="0" smtClean="0">
                <a:solidFill>
                  <a:srgbClr val="FF0000"/>
                </a:solidFill>
              </a:rPr>
              <a:t>V</a:t>
            </a:r>
          </a:p>
          <a:p>
            <a:pPr lvl="0">
              <a:lnSpc>
                <a:spcPct val="90000"/>
              </a:lnSpc>
              <a:spcBef>
                <a:spcPts val="1000"/>
              </a:spcBef>
            </a:pPr>
            <a:r>
              <a:rPr lang="vi-VN" sz="2800" dirty="0" smtClean="0">
                <a:solidFill>
                  <a:prstClr val="black"/>
                </a:solidFill>
              </a:rPr>
              <a:t>Đen </a:t>
            </a:r>
            <a:r>
              <a:rPr lang="vi-VN" sz="2800" dirty="0">
                <a:solidFill>
                  <a:srgbClr val="FF0000"/>
                </a:solidFill>
              </a:rPr>
              <a:t>b</a:t>
            </a:r>
            <a:r>
              <a:rPr lang="vi-VN" sz="2800" dirty="0">
                <a:solidFill>
                  <a:prstClr val="black"/>
                </a:solidFill>
              </a:rPr>
              <a:t> luôn đi với cụt </a:t>
            </a:r>
            <a:r>
              <a:rPr lang="vi-VN" sz="2800" dirty="0" smtClean="0">
                <a:solidFill>
                  <a:srgbClr val="FF0000"/>
                </a:solidFill>
              </a:rPr>
              <a:t>v</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2" name="Right Brace 11"/>
          <p:cNvSpPr/>
          <p:nvPr/>
        </p:nvSpPr>
        <p:spPr>
          <a:xfrm>
            <a:off x="4227551" y="5316329"/>
            <a:ext cx="300446"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4973476" y="5076145"/>
            <a:ext cx="3879669" cy="1384995"/>
          </a:xfrm>
          <a:prstGeom prst="rect">
            <a:avLst/>
          </a:prstGeom>
          <a:noFill/>
        </p:spPr>
        <p:txBody>
          <a:bodyPr wrap="square" rtlCol="0">
            <a:spAutoFit/>
          </a:bodyPr>
          <a:lstStyle/>
          <a:p>
            <a:r>
              <a:rPr lang="vi-VN" sz="2800" dirty="0" smtClean="0">
                <a:latin typeface="+mj-lt"/>
              </a:rPr>
              <a:t>Các gen quy định màu thân và dạng cánh  di truyền liên kết nhau</a:t>
            </a:r>
            <a:endParaRPr lang="en-US" sz="2800" dirty="0">
              <a:latin typeface="+mj-lt"/>
            </a:endParaRPr>
          </a:p>
        </p:txBody>
      </p:sp>
      <p:sp>
        <p:nvSpPr>
          <p:cNvPr id="11" name="Content Placeholder 2"/>
          <p:cNvSpPr txBox="1">
            <a:spLocks/>
          </p:cNvSpPr>
          <p:nvPr/>
        </p:nvSpPr>
        <p:spPr>
          <a:xfrm>
            <a:off x="4810290" y="5391627"/>
            <a:ext cx="6641422" cy="75403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2400" dirty="0" smtClean="0">
                <a:latin typeface="+mj-lt"/>
              </a:rPr>
              <a:t>Xám </a:t>
            </a:r>
            <a:r>
              <a:rPr lang="vi-VN" sz="2400" dirty="0" smtClean="0">
                <a:solidFill>
                  <a:srgbClr val="FF0000"/>
                </a:solidFill>
                <a:latin typeface="+mj-lt"/>
              </a:rPr>
              <a:t>B</a:t>
            </a:r>
            <a:r>
              <a:rPr lang="vi-VN" sz="2400" dirty="0" smtClean="0">
                <a:latin typeface="+mj-lt"/>
              </a:rPr>
              <a:t> luôn đi với dài </a:t>
            </a:r>
            <a:r>
              <a:rPr lang="vi-VN" sz="2400" dirty="0" smtClean="0">
                <a:solidFill>
                  <a:srgbClr val="FF0000"/>
                </a:solidFill>
                <a:latin typeface="+mj-lt"/>
              </a:rPr>
              <a:t>V</a:t>
            </a:r>
            <a:r>
              <a:rPr lang="vi-VN" sz="2400" dirty="0" smtClean="0">
                <a:latin typeface="+mj-lt"/>
                <a:cs typeface="Times New Roman" panose="02020603050405020304" pitchFamily="18" charset="0"/>
              </a:rPr>
              <a:t>→ B, V phải nằm trên cùng 1 NST</a:t>
            </a:r>
            <a:endParaRPr lang="vi-VN" sz="2400" dirty="0" smtClean="0">
              <a:latin typeface="+mj-lt"/>
            </a:endParaRPr>
          </a:p>
          <a:p>
            <a:pPr marL="0" indent="0">
              <a:buFont typeface="Arial" panose="020B0604020202020204" pitchFamily="34" charset="0"/>
              <a:buNone/>
            </a:pPr>
            <a:r>
              <a:rPr lang="vi-VN" sz="2400" dirty="0" smtClean="0">
                <a:latin typeface="+mj-lt"/>
              </a:rPr>
              <a:t>Đen </a:t>
            </a:r>
            <a:r>
              <a:rPr lang="vi-VN" sz="2400" dirty="0" smtClean="0">
                <a:solidFill>
                  <a:srgbClr val="FF0000"/>
                </a:solidFill>
                <a:latin typeface="+mj-lt"/>
              </a:rPr>
              <a:t>b</a:t>
            </a:r>
            <a:r>
              <a:rPr lang="vi-VN" sz="2400" dirty="0" smtClean="0">
                <a:latin typeface="+mj-lt"/>
              </a:rPr>
              <a:t> luôn đi với cụt </a:t>
            </a:r>
            <a:r>
              <a:rPr lang="vi-VN" sz="2400" dirty="0" smtClean="0">
                <a:solidFill>
                  <a:srgbClr val="FF0000"/>
                </a:solidFill>
                <a:latin typeface="+mj-lt"/>
              </a:rPr>
              <a:t>v</a:t>
            </a:r>
            <a:r>
              <a:rPr lang="vi-VN" sz="2400" dirty="0" smtClean="0">
                <a:latin typeface="+mj-lt"/>
                <a:cs typeface="Times New Roman" panose="02020603050405020304" pitchFamily="18" charset="0"/>
              </a:rPr>
              <a:t>→</a:t>
            </a:r>
            <a:r>
              <a:rPr lang="vi-VN" sz="2400" dirty="0" smtClean="0">
                <a:solidFill>
                  <a:srgbClr val="FF0000"/>
                </a:solidFill>
                <a:latin typeface="+mj-lt"/>
                <a:cs typeface="Times New Roman" panose="02020603050405020304" pitchFamily="18" charset="0"/>
              </a:rPr>
              <a:t> </a:t>
            </a:r>
            <a:r>
              <a:rPr lang="vi-VN" sz="2400" dirty="0" smtClean="0">
                <a:latin typeface="+mj-lt"/>
                <a:cs typeface="Times New Roman" panose="02020603050405020304" pitchFamily="18" charset="0"/>
              </a:rPr>
              <a:t>b, v phải nằm trên cùng 1 NST</a:t>
            </a:r>
          </a:p>
          <a:p>
            <a:pPr marL="0" indent="0">
              <a:buFont typeface="Arial" panose="020B0604020202020204" pitchFamily="34" charset="0"/>
              <a:buNone/>
            </a:pPr>
            <a:endParaRPr lang="en-US" sz="2400" dirty="0"/>
          </a:p>
        </p:txBody>
      </p:sp>
      <p:pic>
        <p:nvPicPr>
          <p:cNvPr id="2" name="Picture 1"/>
          <p:cNvPicPr>
            <a:picLocks noChangeAspect="1"/>
          </p:cNvPicPr>
          <p:nvPr/>
        </p:nvPicPr>
        <p:blipFill>
          <a:blip r:embed="rId2"/>
          <a:stretch>
            <a:fillRect/>
          </a:stretch>
        </p:blipFill>
        <p:spPr>
          <a:xfrm>
            <a:off x="6963027" y="2342406"/>
            <a:ext cx="3194581" cy="2133785"/>
          </a:xfrm>
          <a:prstGeom prst="rect">
            <a:avLst/>
          </a:prstGeom>
        </p:spPr>
      </p:pic>
    </p:spTree>
    <p:extLst>
      <p:ext uri="{BB962C8B-B14F-4D97-AF65-F5344CB8AC3E}">
        <p14:creationId xmlns:p14="http://schemas.microsoft.com/office/powerpoint/2010/main" val="367181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amond(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500"/>
                            </p:stCondLst>
                            <p:childTnLst>
                              <p:par>
                                <p:cTn id="39" presetID="6"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heel(1)">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9"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dissolve">
                                      <p:cBhvr>
                                        <p:cTn id="55" dur="500"/>
                                        <p:tgtEl>
                                          <p:spTgt spid="2"/>
                                        </p:tgtEl>
                                      </p:cBhvr>
                                    </p:animEffect>
                                  </p:childTnLst>
                                </p:cTn>
                              </p:par>
                              <p:par>
                                <p:cTn id="56" presetID="10" presetClass="exit" presetSubtype="0" fill="hold" grpId="1" nodeType="with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9" grpId="0"/>
      <p:bldP spid="10" grpId="0"/>
      <p:bldP spid="12" grpId="0" animBg="1"/>
      <p:bldP spid="13" grpId="0"/>
      <p:bldP spid="13" grpId="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4408" y="184407"/>
            <a:ext cx="2784737" cy="584775"/>
          </a:xfrm>
          <a:prstGeom prst="rect">
            <a:avLst/>
          </a:prstGeom>
        </p:spPr>
        <p:txBody>
          <a:bodyPr wrap="none">
            <a:spAutoFit/>
          </a:bodyPr>
          <a:lstStyle/>
          <a:p>
            <a:r>
              <a:rPr lang="en-US" sz="3200" b="1" dirty="0">
                <a:solidFill>
                  <a:prstClr val="black"/>
                </a:solidFill>
                <a:latin typeface="Calibri Light" panose="020F0302020204030204"/>
                <a:ea typeface="+mj-ea"/>
                <a:cs typeface="+mj-cs"/>
              </a:rPr>
              <a:t>I. </a:t>
            </a:r>
            <a:r>
              <a:rPr lang="en-US" sz="3200" b="1" u="sng" dirty="0">
                <a:solidFill>
                  <a:prstClr val="black"/>
                </a:solidFill>
                <a:latin typeface="Calibri Light" panose="020F0302020204030204"/>
                <a:ea typeface="+mj-ea"/>
                <a:cs typeface="+mj-cs"/>
              </a:rPr>
              <a:t>LIÊN KẾT GEN:</a:t>
            </a:r>
            <a:endParaRPr lang="en-US" dirty="0"/>
          </a:p>
        </p:txBody>
      </p:sp>
      <p:sp>
        <p:nvSpPr>
          <p:cNvPr id="2" name="Rectangle 1"/>
          <p:cNvSpPr/>
          <p:nvPr/>
        </p:nvSpPr>
        <p:spPr>
          <a:xfrm>
            <a:off x="794196" y="963470"/>
            <a:ext cx="9418750" cy="1938992"/>
          </a:xfrm>
          <a:prstGeom prst="rect">
            <a:avLst/>
          </a:prstGeom>
        </p:spPr>
        <p:txBody>
          <a:bodyPr wrap="square">
            <a:spAutoFit/>
          </a:bodyPr>
          <a:lstStyle/>
          <a:p>
            <a:pPr indent="457200" algn="just">
              <a:spcAft>
                <a:spcPts val="0"/>
              </a:spcAft>
            </a:pPr>
            <a:r>
              <a:rPr lang="en-US" sz="2400" dirty="0" err="1">
                <a:latin typeface="Times New Roman" panose="02020603050405020304" pitchFamily="18" charset="0"/>
                <a:cs typeface="Times New Roman" panose="02020603050405020304" pitchFamily="18" charset="0"/>
              </a:rPr>
              <a:t>Ruồi</a:t>
            </a:r>
            <a:r>
              <a:rPr lang="en-US" sz="2400" dirty="0">
                <a:latin typeface="Times New Roman" panose="02020603050405020304" pitchFamily="18" charset="0"/>
                <a:cs typeface="Times New Roman" panose="02020603050405020304" pitchFamily="18" charset="0"/>
              </a:rPr>
              <a:t> ♂F</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gen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Bb, Vv</a:t>
            </a:r>
            <a:endParaRPr lang="vi-VN" sz="2400" dirty="0" smtClean="0">
              <a:latin typeface="Times New Roman" panose="02020603050405020304" pitchFamily="18" charset="0"/>
              <a:ea typeface="Batang" panose="02030600000101010101" pitchFamily="18" charset="-127"/>
              <a:cs typeface="Times New Roman" panose="02020603050405020304" pitchFamily="18" charset="0"/>
            </a:endParaRPr>
          </a:p>
          <a:p>
            <a:pPr indent="457200" algn="just">
              <a:spcAft>
                <a:spcPts val="0"/>
              </a:spcAft>
            </a:pPr>
            <a:r>
              <a:rPr lang="vi-VN" sz="2400" dirty="0" smtClean="0">
                <a:latin typeface="Times New Roman" panose="02020603050405020304" pitchFamily="18" charset="0"/>
                <a:ea typeface="Batang" panose="02030600000101010101" pitchFamily="18" charset="-127"/>
                <a:cs typeface="Times New Roman" panose="02020603050405020304" pitchFamily="18" charset="0"/>
              </a:rPr>
              <a:t>T</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ừ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phép</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lai</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phân</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tích</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thì</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F</a:t>
            </a:r>
            <a:r>
              <a:rPr lang="vi-VN" sz="2400" baseline="-25000" dirty="0" smtClean="0">
                <a:latin typeface="Times New Roman" panose="02020603050405020304" pitchFamily="18" charset="0"/>
                <a:ea typeface="Batang" panose="02030600000101010101" pitchFamily="18" charset="-127"/>
                <a:cs typeface="Times New Roman" panose="02020603050405020304" pitchFamily="18" charset="0"/>
              </a:rPr>
              <a:t>a</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chỉ</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có</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b="1" dirty="0" smtClean="0">
                <a:latin typeface="Times New Roman" panose="02020603050405020304" pitchFamily="18" charset="0"/>
                <a:ea typeface="Batang" panose="02030600000101010101" pitchFamily="18" charset="-127"/>
                <a:cs typeface="Times New Roman" panose="02020603050405020304" pitchFamily="18" charset="0"/>
              </a:rPr>
              <a:t>2 </a:t>
            </a:r>
            <a:r>
              <a:rPr lang="en-US" sz="2400" b="1" dirty="0" err="1" smtClean="0">
                <a:latin typeface="Times New Roman" panose="02020603050405020304" pitchFamily="18" charset="0"/>
                <a:ea typeface="Batang" panose="02030600000101010101" pitchFamily="18" charset="-127"/>
                <a:cs typeface="Times New Roman" panose="02020603050405020304" pitchFamily="18" charset="0"/>
              </a:rPr>
              <a:t>loại</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tổ</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hợp</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với</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tỉ</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lệ</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là</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1: 1</a:t>
            </a:r>
            <a:r>
              <a:rPr lang="en-US" sz="2400" dirty="0" smtClean="0">
                <a:latin typeface="Times New Roman" panose="02020603050405020304" pitchFamily="18" charset="0"/>
                <a:ea typeface="Batang" panose="02030600000101010101" pitchFamily="18" charset="-127"/>
                <a:cs typeface="Times New Roman" panose="02020603050405020304" pitchFamily="18" charset="0"/>
                <a:sym typeface="Wingdings" panose="05000000000000000000" pitchFamily="2" charset="2"/>
              </a:rPr>
              <a:t></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Ruồi</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u="sng"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F</a:t>
            </a:r>
            <a:r>
              <a:rPr lang="en-US" sz="2400" baseline="-25000" dirty="0" smtClean="0">
                <a:latin typeface="Times New Roman" panose="02020603050405020304" pitchFamily="18" charset="0"/>
                <a:ea typeface="Batang" panose="02030600000101010101" pitchFamily="18" charset="-127"/>
                <a:cs typeface="Times New Roman" panose="02020603050405020304" pitchFamily="18" charset="0"/>
              </a:rPr>
              <a:t>1</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Thân</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xám</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cánh</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dài</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chỉ</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cho</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b="1" dirty="0" smtClean="0">
                <a:latin typeface="Times New Roman" panose="02020603050405020304" pitchFamily="18" charset="0"/>
                <a:ea typeface="Batang" panose="02030600000101010101" pitchFamily="18" charset="-127"/>
                <a:cs typeface="Times New Roman" panose="02020603050405020304" pitchFamily="18" charset="0"/>
              </a:rPr>
              <a:t>2 </a:t>
            </a:r>
            <a:r>
              <a:rPr lang="en-US" sz="2400" b="1" dirty="0" err="1" smtClean="0">
                <a:latin typeface="Times New Roman" panose="02020603050405020304" pitchFamily="18" charset="0"/>
                <a:ea typeface="Batang" panose="02030600000101010101" pitchFamily="18" charset="-127"/>
                <a:cs typeface="Times New Roman" panose="02020603050405020304" pitchFamily="18" charset="0"/>
              </a:rPr>
              <a:t>loại</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giao</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tử</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vậy</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nên</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cả</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2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cặp</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gen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dị</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hợp</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(Bb,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Vv</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phải</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nằm</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trên</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1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cặp</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NST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tương</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đồng</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nghĩa</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là</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đã</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có</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sự</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b="1" dirty="0" err="1" smtClean="0">
                <a:latin typeface="Times New Roman" panose="02020603050405020304" pitchFamily="18" charset="0"/>
                <a:ea typeface="Batang" panose="02030600000101010101" pitchFamily="18" charset="-127"/>
                <a:cs typeface="Times New Roman" panose="02020603050405020304" pitchFamily="18" charset="0"/>
              </a:rPr>
              <a:t>liên</a:t>
            </a:r>
            <a:r>
              <a:rPr lang="en-US" sz="2400" b="1"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b="1" dirty="0" err="1" smtClean="0">
                <a:latin typeface="Times New Roman" panose="02020603050405020304" pitchFamily="18" charset="0"/>
                <a:ea typeface="Batang" panose="02030600000101010101" pitchFamily="18" charset="-127"/>
                <a:cs typeface="Times New Roman" panose="02020603050405020304" pitchFamily="18" charset="0"/>
              </a:rPr>
              <a:t>kết</a:t>
            </a:r>
            <a:r>
              <a:rPr lang="en-US" sz="2400" b="1" dirty="0" smtClean="0">
                <a:latin typeface="Times New Roman" panose="02020603050405020304" pitchFamily="18" charset="0"/>
                <a:ea typeface="Batang" panose="02030600000101010101" pitchFamily="18" charset="-127"/>
                <a:cs typeface="Times New Roman" panose="02020603050405020304" pitchFamily="18" charset="0"/>
              </a:rPr>
              <a:t> gen</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xảy</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ra.</a:t>
            </a:r>
            <a:endParaRPr lang="en-US" sz="2400" dirty="0">
              <a:effectLst/>
              <a:latin typeface="Times New Roman" panose="02020603050405020304" pitchFamily="18" charset="0"/>
              <a:cs typeface="Times New Roman" panose="02020603050405020304" pitchFamily="18" charset="0"/>
            </a:endParaRPr>
          </a:p>
        </p:txBody>
      </p:sp>
      <p:sp>
        <p:nvSpPr>
          <p:cNvPr id="6" name="Rectangle 5"/>
          <p:cNvSpPr/>
          <p:nvPr/>
        </p:nvSpPr>
        <p:spPr>
          <a:xfrm>
            <a:off x="794196" y="3096750"/>
            <a:ext cx="9212686" cy="1200329"/>
          </a:xfrm>
          <a:prstGeom prst="rect">
            <a:avLst/>
          </a:prstGeom>
        </p:spPr>
        <p:txBody>
          <a:bodyPr wrap="square">
            <a:spAutoFit/>
          </a:bodyPr>
          <a:lstStyle/>
          <a:p>
            <a:pPr indent="457200" algn="just">
              <a:spcAft>
                <a:spcPts val="0"/>
              </a:spcAft>
            </a:pPr>
            <a:r>
              <a:rPr lang="en-US" sz="2400" dirty="0">
                <a:latin typeface="Times New Roman" panose="02020603050405020304" pitchFamily="18" charset="0"/>
                <a:ea typeface="Batang" panose="02030600000101010101" pitchFamily="18" charset="-127"/>
                <a:cs typeface="Times New Roman" panose="02020603050405020304" pitchFamily="18" charset="0"/>
              </a:rPr>
              <a:t>Do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F</a:t>
            </a:r>
            <a:r>
              <a:rPr lang="en-US" sz="2400" baseline="-25000" dirty="0" err="1">
                <a:latin typeface="Times New Roman" panose="02020603050405020304" pitchFamily="18" charset="0"/>
                <a:ea typeface="Batang" panose="02030600000101010101" pitchFamily="18" charset="-127"/>
                <a:cs typeface="Times New Roman" panose="02020603050405020304" pitchFamily="18" charset="0"/>
              </a:rPr>
              <a:t>a</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xuất</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hiện</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ruồi</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thân</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đen</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cánh</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cụt</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chứa</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cả</a:t>
            </a:r>
            <a:r>
              <a:rPr lang="en-US" sz="2400" dirty="0">
                <a:latin typeface="Times New Roman" panose="02020603050405020304" pitchFamily="18" charset="0"/>
                <a:ea typeface="Batang" panose="02030600000101010101" pitchFamily="18" charset="-127"/>
                <a:cs typeface="Times New Roman" panose="02020603050405020304" pitchFamily="18" charset="0"/>
              </a:rPr>
              <a:t> 2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cặp</a:t>
            </a:r>
            <a:r>
              <a:rPr lang="en-US" sz="2400" dirty="0">
                <a:latin typeface="Times New Roman" panose="02020603050405020304" pitchFamily="18" charset="0"/>
                <a:ea typeface="Batang" panose="02030600000101010101" pitchFamily="18" charset="-127"/>
                <a:cs typeface="Times New Roman" panose="02020603050405020304" pitchFamily="18" charset="0"/>
              </a:rPr>
              <a:t> gen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đồng</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hợp</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lặn</a:t>
            </a:r>
            <a:r>
              <a:rPr lang="en-US" sz="2400" dirty="0">
                <a:latin typeface="Times New Roman" panose="02020603050405020304" pitchFamily="18" charset="0"/>
                <a:ea typeface="Batang" panose="02030600000101010101" pitchFamily="18" charset="-127"/>
                <a:cs typeface="Times New Roman" panose="02020603050405020304" pitchFamily="18" charset="0"/>
              </a:rPr>
              <a:t> (bb,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vv</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a:latin typeface="Times New Roman" panose="02020603050405020304" pitchFamily="18" charset="0"/>
                <a:ea typeface="Batang" panose="02030600000101010101" pitchFamily="18" charset="-127"/>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xảy</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ra</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sự</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liên</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kết</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đồng</a:t>
            </a:r>
            <a:r>
              <a:rPr lang="en-US" sz="2400" dirty="0">
                <a:latin typeface="Times New Roman" panose="02020603050405020304" pitchFamily="18" charset="0"/>
                <a:ea typeface="Batang" panose="02030600000101010101" pitchFamily="18" charset="-127"/>
                <a:cs typeface="Times New Roman" panose="02020603050405020304" pitchFamily="18" charset="0"/>
              </a:rPr>
              <a:t>: gen b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liên</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kết</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với</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với</a:t>
            </a:r>
            <a:r>
              <a:rPr lang="en-US" sz="2400" dirty="0">
                <a:latin typeface="Times New Roman" panose="02020603050405020304" pitchFamily="18" charset="0"/>
                <a:ea typeface="Batang" panose="02030600000101010101" pitchFamily="18" charset="-127"/>
                <a:cs typeface="Times New Roman" panose="02020603050405020304" pitchFamily="18" charset="0"/>
              </a:rPr>
              <a:t> gen v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trên</a:t>
            </a:r>
            <a:r>
              <a:rPr lang="en-US" sz="2400" dirty="0">
                <a:latin typeface="Times New Roman" panose="02020603050405020304" pitchFamily="18" charset="0"/>
                <a:ea typeface="Batang" panose="02030600000101010101" pitchFamily="18" charset="-127"/>
                <a:cs typeface="Times New Roman" panose="02020603050405020304" pitchFamily="18" charset="0"/>
              </a:rPr>
              <a:t> 1 NST,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trên</a:t>
            </a:r>
            <a:r>
              <a:rPr lang="en-US" sz="2400" dirty="0">
                <a:latin typeface="Times New Roman" panose="02020603050405020304" pitchFamily="18" charset="0"/>
                <a:ea typeface="Batang" panose="02030600000101010101" pitchFamily="18" charset="-127"/>
                <a:cs typeface="Times New Roman" panose="02020603050405020304" pitchFamily="18" charset="0"/>
              </a:rPr>
              <a:t> NST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còn</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lại</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thì</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b="1" dirty="0">
                <a:latin typeface="Times New Roman" panose="02020603050405020304" pitchFamily="18" charset="0"/>
                <a:ea typeface="Batang" panose="02030600000101010101" pitchFamily="18" charset="-127"/>
                <a:cs typeface="Times New Roman" panose="02020603050405020304" pitchFamily="18" charset="0"/>
              </a:rPr>
              <a:t>gen B </a:t>
            </a:r>
            <a:r>
              <a:rPr lang="en-US" sz="2400" b="1" dirty="0" err="1">
                <a:latin typeface="Times New Roman" panose="02020603050405020304" pitchFamily="18" charset="0"/>
                <a:ea typeface="Batang" panose="02030600000101010101" pitchFamily="18" charset="-127"/>
                <a:cs typeface="Times New Roman" panose="02020603050405020304" pitchFamily="18" charset="0"/>
              </a:rPr>
              <a:t>liên</a:t>
            </a:r>
            <a:r>
              <a:rPr lang="en-US" sz="2400" b="1" dirty="0">
                <a:latin typeface="Times New Roman" panose="02020603050405020304" pitchFamily="18" charset="0"/>
                <a:ea typeface="Batang" panose="02030600000101010101" pitchFamily="18" charset="-127"/>
                <a:cs typeface="Times New Roman" panose="02020603050405020304" pitchFamily="18" charset="0"/>
              </a:rPr>
              <a:t> </a:t>
            </a:r>
            <a:r>
              <a:rPr lang="en-US" sz="2400" b="1" dirty="0" err="1">
                <a:latin typeface="Times New Roman" panose="02020603050405020304" pitchFamily="18" charset="0"/>
                <a:ea typeface="Batang" panose="02030600000101010101" pitchFamily="18" charset="-127"/>
                <a:cs typeface="Times New Roman" panose="02020603050405020304" pitchFamily="18" charset="0"/>
              </a:rPr>
              <a:t>kết</a:t>
            </a:r>
            <a:r>
              <a:rPr lang="en-US" sz="2400" b="1" dirty="0">
                <a:latin typeface="Times New Roman" panose="02020603050405020304" pitchFamily="18" charset="0"/>
                <a:ea typeface="Batang" panose="02030600000101010101" pitchFamily="18" charset="-127"/>
                <a:cs typeface="Times New Roman" panose="02020603050405020304" pitchFamily="18" charset="0"/>
              </a:rPr>
              <a:t> </a:t>
            </a:r>
            <a:r>
              <a:rPr lang="en-US" sz="2400" b="1" dirty="0" err="1">
                <a:latin typeface="Times New Roman" panose="02020603050405020304" pitchFamily="18" charset="0"/>
                <a:ea typeface="Batang" panose="02030600000101010101" pitchFamily="18" charset="-127"/>
                <a:cs typeface="Times New Roman" panose="02020603050405020304" pitchFamily="18" charset="0"/>
              </a:rPr>
              <a:t>với</a:t>
            </a:r>
            <a:r>
              <a:rPr lang="en-US" sz="2400" b="1" dirty="0">
                <a:latin typeface="Times New Roman" panose="02020603050405020304" pitchFamily="18" charset="0"/>
                <a:ea typeface="Batang" panose="02030600000101010101" pitchFamily="18" charset="-127"/>
                <a:cs typeface="Times New Roman" panose="02020603050405020304" pitchFamily="18" charset="0"/>
              </a:rPr>
              <a:t> gen V.</a:t>
            </a:r>
            <a:endParaRPr lang="en-US" sz="2400" dirty="0">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433588" y="4633016"/>
            <a:ext cx="6662671" cy="1754326"/>
          </a:xfrm>
          <a:prstGeom prst="rect">
            <a:avLst/>
          </a:prstGeom>
        </p:spPr>
        <p:txBody>
          <a:bodyPr wrap="square">
            <a:spAutoFit/>
          </a:bodyPr>
          <a:lstStyle/>
          <a:p>
            <a:pPr indent="457200" algn="just">
              <a:lnSpc>
                <a:spcPct val="150000"/>
              </a:lnSpc>
              <a:spcAft>
                <a:spcPts val="0"/>
              </a:spcAft>
            </a:pPr>
            <a:r>
              <a:rPr lang="en-US" sz="2400" b="1" dirty="0">
                <a:latin typeface="Times New Roman" panose="02020603050405020304" pitchFamily="18" charset="0"/>
                <a:ea typeface="Batang" panose="02030600000101010101" pitchFamily="18" charset="-127"/>
                <a:cs typeface="Times New Roman" panose="02020603050405020304" pitchFamily="18" charset="0"/>
                <a:sym typeface="Wingdings" panose="05000000000000000000" pitchFamily="2" charset="2"/>
              </a:rPr>
              <a:t></a:t>
            </a:r>
            <a:r>
              <a:rPr lang="en-US" sz="2400" b="1"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Kiểu</a:t>
            </a:r>
            <a:r>
              <a:rPr lang="en-US" sz="2400" dirty="0">
                <a:latin typeface="Times New Roman" panose="02020603050405020304" pitchFamily="18" charset="0"/>
                <a:ea typeface="Batang" panose="02030600000101010101" pitchFamily="18" charset="-127"/>
                <a:cs typeface="Times New Roman" panose="02020603050405020304" pitchFamily="18" charset="0"/>
              </a:rPr>
              <a:t> gen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của</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ruồi</a:t>
            </a:r>
            <a:r>
              <a:rPr lang="en-US" sz="2400" dirty="0">
                <a:latin typeface="Times New Roman" panose="02020603050405020304" pitchFamily="18" charset="0"/>
                <a:ea typeface="Batang" panose="02030600000101010101" pitchFamily="18" charset="-127"/>
                <a:cs typeface="Times New Roman" panose="02020603050405020304" pitchFamily="18" charset="0"/>
              </a:rPr>
              <a:t> ♂ F</a:t>
            </a:r>
            <a:r>
              <a:rPr lang="en-US" sz="2400" baseline="-25000" dirty="0">
                <a:latin typeface="Times New Roman" panose="02020603050405020304" pitchFamily="18" charset="0"/>
                <a:ea typeface="Batang" panose="02030600000101010101" pitchFamily="18" charset="-127"/>
                <a:cs typeface="Times New Roman" panose="02020603050405020304" pitchFamily="18" charset="0"/>
              </a:rPr>
              <a:t>1</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Thân</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xám</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cánh</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dài</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là</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2400" dirty="0">
                <a:latin typeface="Times New Roman" panose="02020603050405020304" pitchFamily="18" charset="0"/>
                <a:ea typeface="Batang" panose="02030600000101010101" pitchFamily="18" charset="-127"/>
                <a:cs typeface="Times New Roman" panose="02020603050405020304" pitchFamily="18" charset="0"/>
              </a:rPr>
              <a:t>     </a:t>
            </a:r>
            <a:endParaRPr lang="vi-VN" sz="2400" dirty="0" smtClean="0">
              <a:latin typeface="Times New Roman" panose="02020603050405020304" pitchFamily="18" charset="0"/>
              <a:ea typeface="Batang" panose="02030600000101010101" pitchFamily="18" charset="-127"/>
              <a:cs typeface="Times New Roman" panose="02020603050405020304" pitchFamily="18" charset="0"/>
            </a:endParaRPr>
          </a:p>
          <a:p>
            <a:pPr indent="457200" algn="just">
              <a:lnSpc>
                <a:spcPct val="150000"/>
              </a:lnSpc>
              <a:spcAft>
                <a:spcPts val="0"/>
              </a:spcAft>
            </a:pPr>
            <a:r>
              <a:rPr lang="vi-VN"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smtClean="0">
                <a:latin typeface="Times New Roman" panose="02020603050405020304" pitchFamily="18" charset="0"/>
                <a:ea typeface="Batang" panose="02030600000101010101" pitchFamily="18" charset="-127"/>
                <a:cs typeface="Times New Roman" panose="02020603050405020304" pitchFamily="18" charset="0"/>
              </a:rPr>
              <a:t>Kiểu</a:t>
            </a:r>
            <a:r>
              <a:rPr lang="en-US" sz="24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2400" dirty="0">
                <a:latin typeface="Times New Roman" panose="02020603050405020304" pitchFamily="18" charset="0"/>
                <a:ea typeface="Batang" panose="02030600000101010101" pitchFamily="18" charset="-127"/>
                <a:cs typeface="Times New Roman" panose="02020603050405020304" pitchFamily="18" charset="0"/>
              </a:rPr>
              <a:t>gen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của</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ruồi</a:t>
            </a:r>
            <a:r>
              <a:rPr lang="en-US" sz="2400" dirty="0">
                <a:latin typeface="Times New Roman" panose="02020603050405020304" pitchFamily="18" charset="0"/>
                <a:ea typeface="Batang" panose="02030600000101010101" pitchFamily="18" charset="-127"/>
                <a:cs typeface="Times New Roman" panose="02020603050405020304" pitchFamily="18" charset="0"/>
              </a:rPr>
              <a:t> ♀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Thân</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đen</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cánh</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r>
              <a:rPr lang="en-US" sz="2400" dirty="0" err="1">
                <a:latin typeface="Times New Roman" panose="02020603050405020304" pitchFamily="18" charset="0"/>
                <a:ea typeface="Batang" panose="02030600000101010101" pitchFamily="18" charset="-127"/>
                <a:cs typeface="Times New Roman" panose="02020603050405020304" pitchFamily="18" charset="0"/>
              </a:rPr>
              <a:t>cụt</a:t>
            </a:r>
            <a:r>
              <a:rPr lang="en-US" sz="2400" dirty="0">
                <a:latin typeface="Times New Roman" panose="02020603050405020304" pitchFamily="18" charset="0"/>
                <a:ea typeface="Batang" panose="02030600000101010101" pitchFamily="18" charset="-127"/>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387887231"/>
              </p:ext>
            </p:extLst>
          </p:nvPr>
        </p:nvGraphicFramePr>
        <p:xfrm>
          <a:off x="7096259" y="4633016"/>
          <a:ext cx="1036839" cy="741813"/>
        </p:xfrm>
        <a:graphic>
          <a:graphicData uri="http://schemas.openxmlformats.org/presentationml/2006/ole">
            <mc:AlternateContent xmlns:mc="http://schemas.openxmlformats.org/markup-compatibility/2006">
              <mc:Choice xmlns:v="urn:schemas-microsoft-com:vml" Requires="v">
                <p:oleObj spid="_x0000_s1045" r:id="rId3" imgW="203112" imgH="228501" progId="">
                  <p:embed/>
                </p:oleObj>
              </mc:Choice>
              <mc:Fallback>
                <p:oleObj r:id="rId3" imgW="203112" imgH="228501"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259" y="4633016"/>
                        <a:ext cx="1036839" cy="741813"/>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505148948"/>
              </p:ext>
            </p:extLst>
          </p:nvPr>
        </p:nvGraphicFramePr>
        <p:xfrm>
          <a:off x="6999342" y="5548279"/>
          <a:ext cx="896759" cy="958707"/>
        </p:xfrm>
        <a:graphic>
          <a:graphicData uri="http://schemas.openxmlformats.org/presentationml/2006/ole">
            <mc:AlternateContent xmlns:mc="http://schemas.openxmlformats.org/markup-compatibility/2006">
              <mc:Choice xmlns:v="urn:schemas-microsoft-com:vml" Requires="v">
                <p:oleObj spid="_x0000_s1046" r:id="rId5" imgW="152334" imgH="228501" progId="">
                  <p:embed/>
                </p:oleObj>
              </mc:Choice>
              <mc:Fallback>
                <p:oleObj r:id="rId5" imgW="152334" imgH="228501" progId="">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342" y="5548279"/>
                        <a:ext cx="896759" cy="958707"/>
                      </a:xfrm>
                      <a:prstGeom prst="rect">
                        <a:avLst/>
                      </a:prstGeom>
                      <a:noFill/>
                    </p:spPr>
                  </p:pic>
                </p:oleObj>
              </mc:Fallback>
            </mc:AlternateContent>
          </a:graphicData>
        </a:graphic>
      </p:graphicFrame>
    </p:spTree>
    <p:extLst>
      <p:ext uri="{BB962C8B-B14F-4D97-AF65-F5344CB8AC3E}">
        <p14:creationId xmlns:p14="http://schemas.microsoft.com/office/powerpoint/2010/main" val="189399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1000"/>
                                        <p:tgtEl>
                                          <p:spTgt spid="15">
                                            <p:txEl>
                                              <p:pRg st="2" end="2"/>
                                            </p:txEl>
                                          </p:spTgt>
                                        </p:tgtEl>
                                      </p:cBhvr>
                                    </p:animEffect>
                                    <p:anim calcmode="lin" valueType="num">
                                      <p:cBhvr>
                                        <p:cTn id="36"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 calcmode="lin" valueType="num">
                                      <p:cBhvr>
                                        <p:cTn id="44" dur="1000" fill="hold"/>
                                        <p:tgtEl>
                                          <p:spTgt spid="17"/>
                                        </p:tgtEl>
                                        <p:attrNameLst>
                                          <p:attrName>style.rotation</p:attrName>
                                        </p:attrNameLst>
                                      </p:cBhvr>
                                      <p:tavLst>
                                        <p:tav tm="0">
                                          <p:val>
                                            <p:fltVal val="90"/>
                                          </p:val>
                                        </p:tav>
                                        <p:tav tm="100000">
                                          <p:val>
                                            <p:fltVal val="0"/>
                                          </p:val>
                                        </p:tav>
                                      </p:tavLst>
                                    </p:anim>
                                    <p:animEffect transition="in" filter="fade">
                                      <p:cBhvr>
                                        <p:cTn id="4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76" y="769182"/>
            <a:ext cx="51199443" cy="9936494"/>
          </a:xfrm>
        </p:spPr>
        <p:txBody>
          <a:bodyPr/>
          <a:lstStyle/>
          <a:p>
            <a:pPr marL="0" indent="0">
              <a:buNone/>
            </a:pPr>
            <a:r>
              <a:rPr lang="vi-VN" dirty="0" smtClean="0">
                <a:latin typeface="Times New Roman" panose="02020603050405020304" pitchFamily="18" charset="0"/>
                <a:cs typeface="Times New Roman" panose="02020603050405020304" pitchFamily="18" charset="0"/>
              </a:rPr>
              <a:t>Sơ đồ lai</a:t>
            </a:r>
          </a:p>
          <a:p>
            <a:pPr marL="0" indent="0">
              <a:lnSpc>
                <a:spcPct val="150000"/>
              </a:lnSpc>
              <a:buNone/>
            </a:pPr>
            <a:r>
              <a:rPr lang="en-US" dirty="0" smtClean="0">
                <a:latin typeface="Times New Roman" panose="02020603050405020304" pitchFamily="18" charset="0"/>
                <a:cs typeface="Times New Roman" panose="02020603050405020304" pitchFamily="18" charset="0"/>
              </a:rPr>
              <a:t>P</a:t>
            </a:r>
            <a:r>
              <a:rPr lang="en-US" baseline="-25000" dirty="0" smtClean="0">
                <a:latin typeface="Times New Roman" panose="02020603050405020304" pitchFamily="18" charset="0"/>
                <a:cs typeface="Times New Roman" panose="02020603050405020304" pitchFamily="18" charset="0"/>
              </a:rPr>
              <a:t>TC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X </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cụt</a:t>
            </a:r>
            <a:r>
              <a:rPr lang="en-US" dirty="0">
                <a:latin typeface="Times New Roman" panose="02020603050405020304" pitchFamily="18" charset="0"/>
                <a:cs typeface="Times New Roman" panose="02020603050405020304" pitchFamily="18" charset="0"/>
              </a:rPr>
              <a:t> )                </a:t>
            </a:r>
            <a:r>
              <a:rPr lang="en-US" baseline="-250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smtClean="0">
                <a:latin typeface="Times New Roman" panose="02020603050405020304" pitchFamily="18" charset="0"/>
                <a:cs typeface="Times New Roman" panose="02020603050405020304" pitchFamily="18" charset="0"/>
              </a:rPr>
              <a:t>GP</a:t>
            </a:r>
            <a:r>
              <a:rPr lang="en-US" dirty="0">
                <a:latin typeface="Times New Roman" panose="02020603050405020304" pitchFamily="18" charset="0"/>
                <a:cs typeface="Times New Roman" panose="02020603050405020304" pitchFamily="18" charset="0"/>
              </a:rPr>
              <a:t>:                                                                      </a:t>
            </a:r>
          </a:p>
          <a:p>
            <a:pPr marL="0" indent="0">
              <a:lnSpc>
                <a:spcPct val="150000"/>
              </a:lnSpc>
              <a:buNone/>
            </a:pPr>
            <a:r>
              <a:rPr lang="en-US" dirty="0" smtClean="0">
                <a:latin typeface="Times New Roman" panose="02020603050405020304" pitchFamily="18" charset="0"/>
                <a:cs typeface="Times New Roman" panose="02020603050405020304" pitchFamily="18" charset="0"/>
              </a:rPr>
              <a:t>F</a:t>
            </a:r>
            <a:r>
              <a:rPr lang="en-US" baseline="-25000"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100%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a:t>
            </a:r>
          </a:p>
          <a:p>
            <a:pPr marL="0" indent="0" algn="just">
              <a:lnSpc>
                <a:spcPct val="150000"/>
              </a:lnSpc>
              <a:spcAft>
                <a:spcPts val="0"/>
              </a:spcAft>
              <a:buNone/>
            </a:pPr>
            <a:r>
              <a:rPr lang="vi-VN" dirty="0" smtClean="0">
                <a:latin typeface="Times New Roman" panose="02020603050405020304" pitchFamily="18" charset="0"/>
                <a:ea typeface="Batang" panose="02030600000101010101" pitchFamily="18" charset="-127"/>
                <a:cs typeface="Times New Roman" panose="02020603050405020304" pitchFamily="18" charset="0"/>
              </a:rPr>
              <a:t>Lai phân tích:</a:t>
            </a:r>
            <a:r>
              <a:rPr lang="en-US" dirty="0" smtClean="0">
                <a:latin typeface="Times New Roman" panose="02020603050405020304" pitchFamily="18" charset="0"/>
                <a:ea typeface="Batang" panose="02030600000101010101" pitchFamily="18" charset="-127"/>
                <a:cs typeface="Times New Roman" panose="02020603050405020304" pitchFamily="18" charset="0"/>
              </a:rPr>
              <a:t> </a:t>
            </a:r>
            <a:r>
              <a:rPr lang="en-US" dirty="0">
                <a:latin typeface="Times New Roman" panose="02020603050405020304" pitchFamily="18" charset="0"/>
                <a:ea typeface="Batang" panose="02030600000101010101" pitchFamily="18" charset="-127"/>
                <a:cs typeface="Times New Roman" panose="02020603050405020304" pitchFamily="18" charset="0"/>
              </a:rPr>
              <a:t>( ♂ F</a:t>
            </a:r>
            <a:r>
              <a:rPr lang="en-US" baseline="-25000" dirty="0">
                <a:latin typeface="Times New Roman" panose="02020603050405020304" pitchFamily="18" charset="0"/>
                <a:ea typeface="Batang" panose="02030600000101010101" pitchFamily="18" charset="-127"/>
                <a:cs typeface="Times New Roman" panose="02020603050405020304" pitchFamily="18" charset="0"/>
              </a:rPr>
              <a:t>1</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xám</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dài</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vi-VN" dirty="0">
                <a:latin typeface="Times New Roman" panose="02020603050405020304" pitchFamily="18" charset="0"/>
                <a:ea typeface="Batang" panose="02030600000101010101" pitchFamily="18" charset="-127"/>
                <a:cs typeface="Times New Roman" panose="02020603050405020304" pitchFamily="18" charset="0"/>
              </a:rPr>
              <a:t> </a:t>
            </a:r>
            <a:r>
              <a:rPr lang="vi-VN" dirty="0" smtClean="0">
                <a:latin typeface="Times New Roman" panose="02020603050405020304" pitchFamily="18" charset="0"/>
                <a:ea typeface="Batang" panose="02030600000101010101" pitchFamily="18" charset="-127"/>
                <a:cs typeface="Times New Roman" panose="02020603050405020304" pitchFamily="18" charset="0"/>
              </a:rPr>
              <a:t>  X</a:t>
            </a:r>
            <a:r>
              <a:rPr lang="en-US" dirty="0" smtClean="0">
                <a:latin typeface="Times New Roman" panose="02020603050405020304" pitchFamily="18" charset="0"/>
                <a:ea typeface="Batang" panose="02030600000101010101" pitchFamily="18" charset="-127"/>
                <a:cs typeface="Times New Roman" panose="02020603050405020304" pitchFamily="18" charset="0"/>
              </a:rPr>
              <a:t> </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đen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cụt</a:t>
            </a:r>
            <a:r>
              <a:rPr lang="en-US" dirty="0">
                <a:latin typeface="Times New Roman" panose="02020603050405020304" pitchFamily="18" charset="0"/>
                <a:ea typeface="Batang" panose="02030600000101010101" pitchFamily="18" charset="-127"/>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vi-VN" dirty="0" smtClean="0">
                <a:latin typeface="Times New Roman" panose="02020603050405020304" pitchFamily="18" charset="0"/>
                <a:ea typeface="Batang" panose="02030600000101010101" pitchFamily="18" charset="-127"/>
                <a:cs typeface="Times New Roman" panose="02020603050405020304" pitchFamily="18" charset="0"/>
              </a:rPr>
              <a:t>G</a:t>
            </a:r>
            <a:r>
              <a:rPr lang="en-US" dirty="0" smtClean="0">
                <a:latin typeface="Times New Roman" panose="02020603050405020304" pitchFamily="18" charset="0"/>
                <a:ea typeface="Batang" panose="02030600000101010101" pitchFamily="18" charset="-127"/>
                <a:cs typeface="Times New Roman" panose="02020603050405020304" pitchFamily="18" charset="0"/>
              </a:rPr>
              <a:t>T</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vi-VN" dirty="0" smtClean="0">
                <a:latin typeface="Times New Roman" panose="02020603050405020304" pitchFamily="18" charset="0"/>
                <a:ea typeface="Batang" panose="02030600000101010101" pitchFamily="18" charset="-127"/>
                <a:cs typeface="Times New Roman" panose="02020603050405020304" pitchFamily="18" charset="0"/>
              </a:rPr>
              <a:t>        </a:t>
            </a:r>
            <a:r>
              <a:rPr lang="en-US" dirty="0" smtClean="0">
                <a:latin typeface="Times New Roman" panose="02020603050405020304" pitchFamily="18" charset="0"/>
                <a:ea typeface="Batang" panose="02030600000101010101" pitchFamily="18" charset="-127"/>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smtClean="0">
                <a:latin typeface="Times New Roman" panose="02020603050405020304" pitchFamily="18" charset="0"/>
                <a:ea typeface="Batang" panose="02030600000101010101" pitchFamily="18" charset="-127"/>
                <a:cs typeface="Times New Roman" panose="02020603050405020304" pitchFamily="18" charset="0"/>
              </a:rPr>
              <a:t>F</a:t>
            </a:r>
            <a:r>
              <a:rPr lang="en-US" baseline="-25000" dirty="0" err="1" smtClean="0">
                <a:latin typeface="Times New Roman" panose="02020603050405020304" pitchFamily="18" charset="0"/>
                <a:ea typeface="Batang" panose="02030600000101010101" pitchFamily="18" charset="-127"/>
                <a:cs typeface="Times New Roman" panose="02020603050405020304" pitchFamily="18" charset="0"/>
              </a:rPr>
              <a:t>a</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vi-VN" dirty="0" smtClean="0">
                <a:latin typeface="Times New Roman" panose="02020603050405020304" pitchFamily="18" charset="0"/>
                <a:ea typeface="Batang" panose="02030600000101010101" pitchFamily="18" charset="-127"/>
                <a:cs typeface="Times New Roman" panose="02020603050405020304" pitchFamily="18" charset="0"/>
              </a:rPr>
              <a:t>KG                                :</a:t>
            </a:r>
            <a:endParaRPr lang="en-US" dirty="0">
              <a:latin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vi-VN" dirty="0" smtClean="0">
                <a:latin typeface="Times New Roman" panose="02020603050405020304" pitchFamily="18" charset="0"/>
                <a:ea typeface="Batang" panose="02030600000101010101" pitchFamily="18" charset="-127"/>
                <a:cs typeface="Times New Roman" panose="02020603050405020304" pitchFamily="18" charset="0"/>
              </a:rPr>
              <a:t>KH: </a:t>
            </a:r>
            <a:r>
              <a:rPr lang="en-US" dirty="0" smtClean="0">
                <a:latin typeface="Times New Roman" panose="02020603050405020304" pitchFamily="18" charset="0"/>
                <a:ea typeface="Batang" panose="02030600000101010101" pitchFamily="18" charset="-127"/>
                <a:cs typeface="Times New Roman" panose="02020603050405020304" pitchFamily="18" charset="0"/>
              </a:rPr>
              <a:t> 50</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xám</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smtClean="0">
                <a:latin typeface="Times New Roman" panose="02020603050405020304" pitchFamily="18" charset="0"/>
                <a:ea typeface="Batang" panose="02030600000101010101" pitchFamily="18" charset="-127"/>
                <a:cs typeface="Times New Roman" panose="02020603050405020304" pitchFamily="18" charset="0"/>
              </a:rPr>
              <a:t>dài</a:t>
            </a:r>
            <a:r>
              <a:rPr lang="vi-VN" dirty="0" smtClean="0">
                <a:latin typeface="Times New Roman" panose="02020603050405020304" pitchFamily="18" charset="0"/>
                <a:ea typeface="Batang" panose="02030600000101010101" pitchFamily="18" charset="-127"/>
                <a:cs typeface="Times New Roman" panose="02020603050405020304" pitchFamily="18" charset="0"/>
              </a:rPr>
              <a:t>  :</a:t>
            </a:r>
            <a:r>
              <a:rPr lang="en-US" dirty="0" smtClean="0">
                <a:latin typeface="Times New Roman" panose="02020603050405020304" pitchFamily="18" charset="0"/>
                <a:ea typeface="Batang" panose="02030600000101010101" pitchFamily="18" charset="-127"/>
                <a:cs typeface="Times New Roman" panose="02020603050405020304" pitchFamily="18" charset="0"/>
              </a:rPr>
              <a:t> </a:t>
            </a:r>
            <a:r>
              <a:rPr lang="en-US" dirty="0">
                <a:latin typeface="Times New Roman" panose="02020603050405020304" pitchFamily="18" charset="0"/>
                <a:ea typeface="Batang" panose="02030600000101010101" pitchFamily="18" charset="-127"/>
                <a:cs typeface="Times New Roman" panose="02020603050405020304" pitchFamily="18" charset="0"/>
              </a:rPr>
              <a:t>50%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đen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cụt</a:t>
            </a:r>
            <a:r>
              <a:rPr lang="en-US" dirty="0">
                <a:latin typeface="Times New Roman" panose="02020603050405020304" pitchFamily="18" charset="0"/>
                <a:ea typeface="Batang" panose="02030600000101010101" pitchFamily="18" charset="-127"/>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45280374"/>
              </p:ext>
            </p:extLst>
          </p:nvPr>
        </p:nvGraphicFramePr>
        <p:xfrm>
          <a:off x="4805535" y="1240585"/>
          <a:ext cx="1208457" cy="864598"/>
        </p:xfrm>
        <a:graphic>
          <a:graphicData uri="http://schemas.openxmlformats.org/presentationml/2006/ole">
            <mc:AlternateContent xmlns:mc="http://schemas.openxmlformats.org/markup-compatibility/2006">
              <mc:Choice xmlns:v="urn:schemas-microsoft-com:vml" Requires="v">
                <p:oleObj spid="_x0000_s3108" r:id="rId3" imgW="203112" imgH="228501" progId="">
                  <p:embed/>
                </p:oleObj>
              </mc:Choice>
              <mc:Fallback>
                <p:oleObj r:id="rId3" imgW="203112" imgH="22850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535" y="1240585"/>
                        <a:ext cx="1208457" cy="86459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00733759"/>
              </p:ext>
            </p:extLst>
          </p:nvPr>
        </p:nvGraphicFramePr>
        <p:xfrm>
          <a:off x="10158074" y="1067900"/>
          <a:ext cx="1131784" cy="1209967"/>
        </p:xfrm>
        <a:graphic>
          <a:graphicData uri="http://schemas.openxmlformats.org/presentationml/2006/ole">
            <mc:AlternateContent xmlns:mc="http://schemas.openxmlformats.org/markup-compatibility/2006">
              <mc:Choice xmlns:v="urn:schemas-microsoft-com:vml" Requires="v">
                <p:oleObj spid="_x0000_s3109" r:id="rId5" imgW="152334" imgH="228501" progId="">
                  <p:embed/>
                </p:oleObj>
              </mc:Choice>
              <mc:Fallback>
                <p:oleObj r:id="rId5" imgW="152334" imgH="22850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8074" y="1067900"/>
                        <a:ext cx="1131784" cy="1209967"/>
                      </a:xfrm>
                      <a:prstGeom prst="rect">
                        <a:avLst/>
                      </a:prstGeom>
                      <a:noFill/>
                    </p:spPr>
                  </p:pic>
                </p:oleObj>
              </mc:Fallback>
            </mc:AlternateContent>
          </a:graphicData>
        </a:graphic>
      </p:graphicFrame>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2374" y="2277867"/>
            <a:ext cx="797095" cy="53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8923" y="2188891"/>
            <a:ext cx="661182" cy="70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2619804538"/>
              </p:ext>
            </p:extLst>
          </p:nvPr>
        </p:nvGraphicFramePr>
        <p:xfrm>
          <a:off x="3932029" y="2591045"/>
          <a:ext cx="1008111" cy="1169736"/>
        </p:xfrm>
        <a:graphic>
          <a:graphicData uri="http://schemas.openxmlformats.org/presentationml/2006/ole">
            <mc:AlternateContent xmlns:mc="http://schemas.openxmlformats.org/markup-compatibility/2006">
              <mc:Choice xmlns:v="urn:schemas-microsoft-com:vml" Requires="v">
                <p:oleObj spid="_x0000_s3110" r:id="rId9" imgW="203112" imgH="228501" progId="">
                  <p:embed/>
                </p:oleObj>
              </mc:Choice>
              <mc:Fallback>
                <p:oleObj r:id="rId9" imgW="203112" imgH="228501" progId="">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2029" y="2591045"/>
                        <a:ext cx="1008111" cy="1169736"/>
                      </a:xfrm>
                      <a:prstGeom prst="rect">
                        <a:avLst/>
                      </a:prstGeom>
                      <a:noFill/>
                    </p:spPr>
                  </p:pic>
                </p:oleObj>
              </mc:Fallback>
            </mc:AlternateContent>
          </a:graphicData>
        </a:graphic>
      </p:graphicFrame>
      <p:sp>
        <p:nvSpPr>
          <p:cNvPr id="9" name="Rectangle 8"/>
          <p:cNvSpPr/>
          <p:nvPr/>
        </p:nvSpPr>
        <p:spPr>
          <a:xfrm>
            <a:off x="1124408" y="184407"/>
            <a:ext cx="2784737" cy="584775"/>
          </a:xfrm>
          <a:prstGeom prst="rect">
            <a:avLst/>
          </a:prstGeom>
        </p:spPr>
        <p:txBody>
          <a:bodyPr wrap="none">
            <a:spAutoFit/>
          </a:bodyPr>
          <a:lstStyle/>
          <a:p>
            <a:r>
              <a:rPr lang="en-US" sz="3200" b="1" dirty="0">
                <a:solidFill>
                  <a:prstClr val="black"/>
                </a:solidFill>
                <a:latin typeface="Calibri Light" panose="020F0302020204030204"/>
                <a:ea typeface="+mj-ea"/>
                <a:cs typeface="+mj-cs"/>
              </a:rPr>
              <a:t>I. </a:t>
            </a:r>
            <a:r>
              <a:rPr lang="en-US" sz="3200" b="1" u="sng" dirty="0">
                <a:solidFill>
                  <a:prstClr val="black"/>
                </a:solidFill>
                <a:latin typeface="Calibri Light" panose="020F0302020204030204"/>
                <a:ea typeface="+mj-ea"/>
                <a:cs typeface="+mj-cs"/>
              </a:rPr>
              <a:t>LIÊN KẾT GEN:</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966039603"/>
              </p:ext>
            </p:extLst>
          </p:nvPr>
        </p:nvGraphicFramePr>
        <p:xfrm>
          <a:off x="6475901" y="3493550"/>
          <a:ext cx="909637" cy="1010915"/>
        </p:xfrm>
        <a:graphic>
          <a:graphicData uri="http://schemas.openxmlformats.org/presentationml/2006/ole">
            <mc:AlternateContent xmlns:mc="http://schemas.openxmlformats.org/markup-compatibility/2006">
              <mc:Choice xmlns:v="urn:schemas-microsoft-com:vml" Requires="v">
                <p:oleObj spid="_x0000_s3111" r:id="rId11" imgW="203112" imgH="228501" progId="">
                  <p:embed/>
                </p:oleObj>
              </mc:Choice>
              <mc:Fallback>
                <p:oleObj r:id="rId11" imgW="203112" imgH="228501" progId="">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5901" y="3493550"/>
                        <a:ext cx="909637" cy="101091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85077642"/>
              </p:ext>
            </p:extLst>
          </p:nvPr>
        </p:nvGraphicFramePr>
        <p:xfrm>
          <a:off x="10895265" y="3394023"/>
          <a:ext cx="1131784" cy="1209967"/>
        </p:xfrm>
        <a:graphic>
          <a:graphicData uri="http://schemas.openxmlformats.org/presentationml/2006/ole">
            <mc:AlternateContent xmlns:mc="http://schemas.openxmlformats.org/markup-compatibility/2006">
              <mc:Choice xmlns:v="urn:schemas-microsoft-com:vml" Requires="v">
                <p:oleObj spid="_x0000_s3112" r:id="rId12" imgW="152334" imgH="228501" progId="">
                  <p:embed/>
                </p:oleObj>
              </mc:Choice>
              <mc:Fallback>
                <p:oleObj r:id="rId12" imgW="152334" imgH="22850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95265" y="3394023"/>
                        <a:ext cx="1131784" cy="1209967"/>
                      </a:xfrm>
                      <a:prstGeom prst="rect">
                        <a:avLst/>
                      </a:prstGeom>
                      <a:noFill/>
                    </p:spPr>
                  </p:pic>
                </p:oleObj>
              </mc:Fallback>
            </mc:AlternateContent>
          </a:graphicData>
        </a:graphic>
      </p:graphicFrame>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0279" y="4437005"/>
            <a:ext cx="797095" cy="53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5583" y="4322419"/>
            <a:ext cx="661182" cy="70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4674" y="4504465"/>
            <a:ext cx="661182" cy="70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val="766063141"/>
              </p:ext>
            </p:extLst>
          </p:nvPr>
        </p:nvGraphicFramePr>
        <p:xfrm>
          <a:off x="3452884" y="5031865"/>
          <a:ext cx="1155686" cy="848432"/>
        </p:xfrm>
        <a:graphic>
          <a:graphicData uri="http://schemas.openxmlformats.org/presentationml/2006/ole">
            <mc:AlternateContent xmlns:mc="http://schemas.openxmlformats.org/markup-compatibility/2006">
              <mc:Choice xmlns:v="urn:schemas-microsoft-com:vml" Requires="v">
                <p:oleObj spid="_x0000_s3113" r:id="rId13" imgW="266584" imgH="228501" progId="">
                  <p:embed/>
                </p:oleObj>
              </mc:Choice>
              <mc:Fallback>
                <p:oleObj r:id="rId13" imgW="266584" imgH="228501" progId="">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52884" y="5031865"/>
                        <a:ext cx="1155686" cy="848432"/>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78557689"/>
              </p:ext>
            </p:extLst>
          </p:nvPr>
        </p:nvGraphicFramePr>
        <p:xfrm>
          <a:off x="5447815" y="5041834"/>
          <a:ext cx="1018781" cy="838462"/>
        </p:xfrm>
        <a:graphic>
          <a:graphicData uri="http://schemas.openxmlformats.org/presentationml/2006/ole">
            <mc:AlternateContent xmlns:mc="http://schemas.openxmlformats.org/markup-compatibility/2006">
              <mc:Choice xmlns:v="urn:schemas-microsoft-com:vml" Requires="v">
                <p:oleObj spid="_x0000_s3114" r:id="rId15" imgW="228600" imgH="228600" progId="">
                  <p:embed/>
                </p:oleObj>
              </mc:Choice>
              <mc:Fallback>
                <p:oleObj r:id="rId15" imgW="228600" imgH="228600" progId="">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47815" y="5041834"/>
                        <a:ext cx="1018781" cy="838462"/>
                      </a:xfrm>
                      <a:prstGeom prst="rect">
                        <a:avLst/>
                      </a:prstGeom>
                      <a:noFill/>
                    </p:spPr>
                  </p:pic>
                </p:oleObj>
              </mc:Fallback>
            </mc:AlternateContent>
          </a:graphicData>
        </a:graphic>
      </p:graphicFrame>
    </p:spTree>
    <p:extLst>
      <p:ext uri="{BB962C8B-B14F-4D97-AF65-F5344CB8AC3E}">
        <p14:creationId xmlns:p14="http://schemas.microsoft.com/office/powerpoint/2010/main" val="167523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1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2000"/>
                                        <p:tgtEl>
                                          <p:spTgt spid="3074"/>
                                        </p:tgtEl>
                                      </p:cBhvr>
                                    </p:animEffect>
                                    <p:anim calcmode="lin" valueType="num">
                                      <p:cBhvr>
                                        <p:cTn id="43" dur="2000" fill="hold"/>
                                        <p:tgtEl>
                                          <p:spTgt spid="3074"/>
                                        </p:tgtEl>
                                        <p:attrNameLst>
                                          <p:attrName>ppt_w</p:attrName>
                                        </p:attrNameLst>
                                      </p:cBhvr>
                                      <p:tavLst>
                                        <p:tav tm="0" fmla="#ppt_w*sin(2.5*pi*$)">
                                          <p:val>
                                            <p:fltVal val="0"/>
                                          </p:val>
                                        </p:tav>
                                        <p:tav tm="100000">
                                          <p:val>
                                            <p:fltVal val="1"/>
                                          </p:val>
                                        </p:tav>
                                      </p:tavLst>
                                    </p:anim>
                                    <p:anim calcmode="lin" valueType="num">
                                      <p:cBhvr>
                                        <p:cTn id="44"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3075"/>
                                        </p:tgtEl>
                                        <p:attrNameLst>
                                          <p:attrName>style.visibility</p:attrName>
                                        </p:attrNameLst>
                                      </p:cBhvr>
                                      <p:to>
                                        <p:strVal val="visible"/>
                                      </p:to>
                                    </p:set>
                                    <p:animEffect transition="in" filter="fade">
                                      <p:cBhvr>
                                        <p:cTn id="49" dur="2000"/>
                                        <p:tgtEl>
                                          <p:spTgt spid="3075"/>
                                        </p:tgtEl>
                                      </p:cBhvr>
                                    </p:animEffect>
                                    <p:anim calcmode="lin" valueType="num">
                                      <p:cBhvr>
                                        <p:cTn id="50" dur="2000" fill="hold"/>
                                        <p:tgtEl>
                                          <p:spTgt spid="3075"/>
                                        </p:tgtEl>
                                        <p:attrNameLst>
                                          <p:attrName>ppt_w</p:attrName>
                                        </p:attrNameLst>
                                      </p:cBhvr>
                                      <p:tavLst>
                                        <p:tav tm="0" fmla="#ppt_w*sin(2.5*pi*$)">
                                          <p:val>
                                            <p:fltVal val="0"/>
                                          </p:val>
                                        </p:tav>
                                        <p:tav tm="100000">
                                          <p:val>
                                            <p:fltVal val="1"/>
                                          </p:val>
                                        </p:tav>
                                      </p:tavLst>
                                    </p:anim>
                                    <p:anim calcmode="lin" valueType="num">
                                      <p:cBhvr>
                                        <p:cTn id="51" dur="2000" fill="hold"/>
                                        <p:tgtEl>
                                          <p:spTgt spid="3075"/>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fade">
                                      <p:cBhvr>
                                        <p:cTn id="63" dur="1000"/>
                                        <p:tgtEl>
                                          <p:spTgt spid="3">
                                            <p:txEl>
                                              <p:pRg st="3" end="3"/>
                                            </p:txEl>
                                          </p:spTgt>
                                        </p:tgtEl>
                                      </p:cBhvr>
                                    </p:animEffect>
                                    <p:anim calcmode="lin" valueType="num">
                                      <p:cBhvr>
                                        <p:cTn id="6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 calcmode="lin" valueType="num">
                                      <p:cBhvr additive="base">
                                        <p:cTn id="7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circle(in)">
                                      <p:cBhvr>
                                        <p:cTn id="76" dur="2000"/>
                                        <p:tgtEl>
                                          <p:spTgt spid="7"/>
                                        </p:tgtEl>
                                      </p:cBhvr>
                                    </p:animEffect>
                                  </p:childTnLst>
                                </p:cTn>
                              </p:par>
                              <p:par>
                                <p:cTn id="77" presetID="6" presetClass="entr" presetSubtype="16"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circle(in)">
                                      <p:cBhvr>
                                        <p:cTn id="79" dur="20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 calcmode="lin" valueType="num">
                                      <p:cBhvr additive="base">
                                        <p:cTn id="8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circle(in)">
                                      <p:cBhvr>
                                        <p:cTn id="90" dur="2000"/>
                                        <p:tgtEl>
                                          <p:spTgt spid="12"/>
                                        </p:tgtEl>
                                      </p:cBhvr>
                                    </p:animEffect>
                                  </p:childTnLst>
                                </p:cTn>
                              </p:par>
                              <p:par>
                                <p:cTn id="91" presetID="6"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circle(in)">
                                      <p:cBhvr>
                                        <p:cTn id="93" dur="2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p:cTn id="98" dur="500" fill="hold"/>
                                        <p:tgtEl>
                                          <p:spTgt spid="14"/>
                                        </p:tgtEl>
                                        <p:attrNameLst>
                                          <p:attrName>ppt_w</p:attrName>
                                        </p:attrNameLst>
                                      </p:cBhvr>
                                      <p:tavLst>
                                        <p:tav tm="0">
                                          <p:val>
                                            <p:fltVal val="0"/>
                                          </p:val>
                                        </p:tav>
                                        <p:tav tm="100000">
                                          <p:val>
                                            <p:strVal val="#ppt_w"/>
                                          </p:val>
                                        </p:tav>
                                      </p:tavLst>
                                    </p:anim>
                                    <p:anim calcmode="lin" valueType="num">
                                      <p:cBhvr>
                                        <p:cTn id="99" dur="500" fill="hold"/>
                                        <p:tgtEl>
                                          <p:spTgt spid="14"/>
                                        </p:tgtEl>
                                        <p:attrNameLst>
                                          <p:attrName>ppt_h</p:attrName>
                                        </p:attrNameLst>
                                      </p:cBhvr>
                                      <p:tavLst>
                                        <p:tav tm="0">
                                          <p:val>
                                            <p:fltVal val="0"/>
                                          </p:val>
                                        </p:tav>
                                        <p:tav tm="100000">
                                          <p:val>
                                            <p:strVal val="#ppt_h"/>
                                          </p:val>
                                        </p:tav>
                                      </p:tavLst>
                                    </p:anim>
                                    <p:animEffect transition="in" filter="fade">
                                      <p:cBhvr>
                                        <p:cTn id="100" dur="5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
                                            <p:txEl>
                                              <p:pRg st="6" end="6"/>
                                            </p:txEl>
                                          </p:spTgt>
                                        </p:tgtEl>
                                        <p:attrNameLst>
                                          <p:attrName>style.visibility</p:attrName>
                                        </p:attrNameLst>
                                      </p:cBhvr>
                                      <p:to>
                                        <p:strVal val="visible"/>
                                      </p:to>
                                    </p:set>
                                    <p:anim calcmode="lin" valueType="num">
                                      <p:cBhvr additive="base">
                                        <p:cTn id="10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nodeType="clickEffect">
                                  <p:stCondLst>
                                    <p:cond delay="0"/>
                                  </p:stCondLst>
                                  <p:childTnLst>
                                    <p:set>
                                      <p:cBhvr>
                                        <p:cTn id="110" dur="1" fill="hold">
                                          <p:stCondLst>
                                            <p:cond delay="0"/>
                                          </p:stCondLst>
                                        </p:cTn>
                                        <p:tgtEl>
                                          <p:spTgt spid="8"/>
                                        </p:tgtEl>
                                        <p:attrNameLst>
                                          <p:attrName>style.visibility</p:attrName>
                                        </p:attrNameLst>
                                      </p:cBhvr>
                                      <p:to>
                                        <p:strVal val="visible"/>
                                      </p:to>
                                    </p:set>
                                    <p:anim calcmode="lin" valueType="num">
                                      <p:cBhvr>
                                        <p:cTn id="111" dur="500" fill="hold"/>
                                        <p:tgtEl>
                                          <p:spTgt spid="8"/>
                                        </p:tgtEl>
                                        <p:attrNameLst>
                                          <p:attrName>ppt_w</p:attrName>
                                        </p:attrNameLst>
                                      </p:cBhvr>
                                      <p:tavLst>
                                        <p:tav tm="0">
                                          <p:val>
                                            <p:fltVal val="0"/>
                                          </p:val>
                                        </p:tav>
                                        <p:tav tm="100000">
                                          <p:val>
                                            <p:strVal val="#ppt_w"/>
                                          </p:val>
                                        </p:tav>
                                      </p:tavLst>
                                    </p:anim>
                                    <p:anim calcmode="lin" valueType="num">
                                      <p:cBhvr>
                                        <p:cTn id="112" dur="500" fill="hold"/>
                                        <p:tgtEl>
                                          <p:spTgt spid="8"/>
                                        </p:tgtEl>
                                        <p:attrNameLst>
                                          <p:attrName>ppt_h</p:attrName>
                                        </p:attrNameLst>
                                      </p:cBhvr>
                                      <p:tavLst>
                                        <p:tav tm="0">
                                          <p:val>
                                            <p:fltVal val="0"/>
                                          </p:val>
                                        </p:tav>
                                        <p:tav tm="100000">
                                          <p:val>
                                            <p:strVal val="#ppt_h"/>
                                          </p:val>
                                        </p:tav>
                                      </p:tavLst>
                                    </p:anim>
                                    <p:animEffect transition="in" filter="fade">
                                      <p:cBhvr>
                                        <p:cTn id="113" dur="500"/>
                                        <p:tgtEl>
                                          <p:spTgt spid="8"/>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
                                        </p:tgtEl>
                                        <p:attrNameLst>
                                          <p:attrName>style.visibility</p:attrName>
                                        </p:attrNameLst>
                                      </p:cBhvr>
                                      <p:to>
                                        <p:strVal val="visible"/>
                                      </p:to>
                                    </p:set>
                                    <p:anim calcmode="lin" valueType="num">
                                      <p:cBhvr>
                                        <p:cTn id="116" dur="500" fill="hold"/>
                                        <p:tgtEl>
                                          <p:spTgt spid="10"/>
                                        </p:tgtEl>
                                        <p:attrNameLst>
                                          <p:attrName>ppt_w</p:attrName>
                                        </p:attrNameLst>
                                      </p:cBhvr>
                                      <p:tavLst>
                                        <p:tav tm="0">
                                          <p:val>
                                            <p:fltVal val="0"/>
                                          </p:val>
                                        </p:tav>
                                        <p:tav tm="100000">
                                          <p:val>
                                            <p:strVal val="#ppt_w"/>
                                          </p:val>
                                        </p:tav>
                                      </p:tavLst>
                                    </p:anim>
                                    <p:anim calcmode="lin" valueType="num">
                                      <p:cBhvr>
                                        <p:cTn id="117" dur="500" fill="hold"/>
                                        <p:tgtEl>
                                          <p:spTgt spid="10"/>
                                        </p:tgtEl>
                                        <p:attrNameLst>
                                          <p:attrName>ppt_h</p:attrName>
                                        </p:attrNameLst>
                                      </p:cBhvr>
                                      <p:tavLst>
                                        <p:tav tm="0">
                                          <p:val>
                                            <p:fltVal val="0"/>
                                          </p:val>
                                        </p:tav>
                                        <p:tav tm="100000">
                                          <p:val>
                                            <p:strVal val="#ppt_h"/>
                                          </p:val>
                                        </p:tav>
                                      </p:tavLst>
                                    </p:anim>
                                    <p:animEffect transition="in" filter="fade">
                                      <p:cBhvr>
                                        <p:cTn id="118" dur="500"/>
                                        <p:tgtEl>
                                          <p:spTgt spid="10"/>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3">
                                            <p:txEl>
                                              <p:pRg st="7" end="7"/>
                                            </p:txEl>
                                          </p:spTgt>
                                        </p:tgtEl>
                                        <p:attrNameLst>
                                          <p:attrName>style.visibility</p:attrName>
                                        </p:attrNameLst>
                                      </p:cBhvr>
                                      <p:to>
                                        <p:strVal val="visible"/>
                                      </p:to>
                                    </p:set>
                                    <p:anim calcmode="lin" valueType="num">
                                      <p:cBhvr additive="base">
                                        <p:cTn id="1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17" y="1263922"/>
            <a:ext cx="10515600" cy="4351338"/>
          </a:xfrm>
        </p:spPr>
        <p:txBody>
          <a:bodyPr>
            <a:normAutofit fontScale="92500" lnSpcReduction="10000"/>
          </a:bodyPr>
          <a:lstStyle/>
          <a:p>
            <a:pPr indent="0" algn="just">
              <a:lnSpc>
                <a:spcPct val="100000"/>
              </a:lnSpc>
              <a:spcAft>
                <a:spcPts val="0"/>
              </a:spcAft>
              <a:buNone/>
            </a:pPr>
            <a:r>
              <a:rPr lang="en-US" sz="2600" b="1" dirty="0">
                <a:latin typeface="Times New Roman" panose="02020603050405020304" pitchFamily="18" charset="0"/>
                <a:ea typeface="Batang" panose="02030600000101010101" pitchFamily="18" charset="-127"/>
                <a:cs typeface="Times New Roman" panose="02020603050405020304" pitchFamily="18" charset="0"/>
              </a:rPr>
              <a:t>2. </a:t>
            </a:r>
            <a:r>
              <a:rPr lang="en-US" sz="2600" b="1" dirty="0" err="1">
                <a:latin typeface="Times New Roman" panose="02020603050405020304" pitchFamily="18" charset="0"/>
                <a:ea typeface="Batang" panose="02030600000101010101" pitchFamily="18" charset="-127"/>
                <a:cs typeface="Times New Roman" panose="02020603050405020304" pitchFamily="18" charset="0"/>
              </a:rPr>
              <a:t>Khái</a:t>
            </a:r>
            <a:r>
              <a:rPr lang="en-US" sz="2600" b="1" dirty="0">
                <a:latin typeface="Times New Roman" panose="02020603050405020304" pitchFamily="18" charset="0"/>
                <a:ea typeface="Batang" panose="02030600000101010101" pitchFamily="18" charset="-127"/>
                <a:cs typeface="Times New Roman" panose="02020603050405020304" pitchFamily="18" charset="0"/>
              </a:rPr>
              <a:t> </a:t>
            </a:r>
            <a:r>
              <a:rPr lang="en-US" sz="2600" b="1" dirty="0" err="1">
                <a:latin typeface="Times New Roman" panose="02020603050405020304" pitchFamily="18" charset="0"/>
                <a:ea typeface="Batang" panose="02030600000101010101" pitchFamily="18" charset="-127"/>
                <a:cs typeface="Times New Roman" panose="02020603050405020304" pitchFamily="18" charset="0"/>
              </a:rPr>
              <a:t>niệm</a:t>
            </a:r>
            <a:r>
              <a:rPr lang="en-US" sz="2600" b="1"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a:latin typeface="Times New Roman" panose="02020603050405020304" pitchFamily="18" charset="0"/>
                <a:ea typeface="Batang" panose="02030600000101010101" pitchFamily="18" charset="-127"/>
                <a:cs typeface="Times New Roman" panose="02020603050405020304" pitchFamily="18" charset="0"/>
              </a:rPr>
              <a:t>LKG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là</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hiện</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tượng</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các</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a:latin typeface="Times New Roman" panose="02020603050405020304" pitchFamily="18" charset="0"/>
                <a:ea typeface="Batang" panose="02030600000101010101" pitchFamily="18" charset="-127"/>
                <a:cs typeface="Times New Roman" panose="02020603050405020304" pitchFamily="18" charset="0"/>
              </a:rPr>
              <a:t>gen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nằm</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trên</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cùng</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một</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NST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liên</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kết</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cùng</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nhau</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trong</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quá</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trình</a:t>
            </a:r>
            <a:r>
              <a:rPr lang="en-US" sz="2600" dirty="0">
                <a:latin typeface="Times New Roman" panose="02020603050405020304" pitchFamily="18" charset="0"/>
                <a:ea typeface="Batang" panose="02030600000101010101" pitchFamily="18" charset="-127"/>
                <a:cs typeface="Times New Roman" panose="02020603050405020304" pitchFamily="18" charset="0"/>
              </a:rPr>
              <a:t> di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truyền</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Số</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nhóm</a:t>
            </a:r>
            <a:r>
              <a:rPr lang="en-US" sz="2600" dirty="0">
                <a:latin typeface="Times New Roman" panose="02020603050405020304" pitchFamily="18" charset="0"/>
                <a:ea typeface="Batang" panose="02030600000101010101" pitchFamily="18" charset="-127"/>
                <a:cs typeface="Times New Roman" panose="02020603050405020304" pitchFamily="18" charset="0"/>
              </a:rPr>
              <a:t> gen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liên</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kết</a:t>
            </a:r>
            <a:r>
              <a:rPr lang="en-US" sz="2600" dirty="0">
                <a:latin typeface="Times New Roman" panose="02020603050405020304" pitchFamily="18" charset="0"/>
                <a:ea typeface="Batang" panose="02030600000101010101" pitchFamily="18" charset="-127"/>
                <a:cs typeface="Times New Roman" panose="02020603050405020304" pitchFamily="18" charset="0"/>
              </a:rPr>
              <a:t> =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số</a:t>
            </a:r>
            <a:r>
              <a:rPr lang="en-US" sz="2600" dirty="0">
                <a:latin typeface="Times New Roman" panose="02020603050405020304" pitchFamily="18" charset="0"/>
                <a:ea typeface="Batang" panose="02030600000101010101" pitchFamily="18" charset="-127"/>
                <a:cs typeface="Times New Roman" panose="02020603050405020304" pitchFamily="18" charset="0"/>
              </a:rPr>
              <a:t> NST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đơn</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bội</a:t>
            </a:r>
            <a:r>
              <a:rPr lang="en-US" sz="2600" dirty="0">
                <a:latin typeface="Times New Roman" panose="02020603050405020304" pitchFamily="18" charset="0"/>
                <a:ea typeface="Batang" panose="02030600000101010101" pitchFamily="18" charset="-127"/>
                <a:cs typeface="Times New Roman" panose="02020603050405020304" pitchFamily="18" charset="0"/>
              </a:rPr>
              <a:t> (n)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của</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loài</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Ví</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dụ</a:t>
            </a:r>
            <a:r>
              <a:rPr lang="en-US" sz="2600" dirty="0">
                <a:latin typeface="Times New Roman" panose="02020603050405020304" pitchFamily="18" charset="0"/>
                <a:ea typeface="Batang" panose="02030600000101010101" pitchFamily="18" charset="-127"/>
                <a:cs typeface="Times New Roman" panose="02020603050405020304" pitchFamily="18" charset="0"/>
              </a:rPr>
              <a:t>: ở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ruồi</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giấm</a:t>
            </a:r>
            <a:r>
              <a:rPr lang="en-US" sz="2600" dirty="0">
                <a:latin typeface="Times New Roman" panose="02020603050405020304" pitchFamily="18" charset="0"/>
                <a:ea typeface="Batang" panose="02030600000101010101" pitchFamily="18" charset="-127"/>
                <a:cs typeface="Times New Roman" panose="02020603050405020304" pitchFamily="18" charset="0"/>
              </a:rPr>
              <a:t>: 2n = 8 =&gt; n = 4=&gt;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có</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a:latin typeface="Times New Roman" panose="02020603050405020304" pitchFamily="18" charset="0"/>
                <a:ea typeface="Batang" panose="02030600000101010101" pitchFamily="18" charset="-127"/>
                <a:cs typeface="Times New Roman" panose="02020603050405020304" pitchFamily="18" charset="0"/>
              </a:rPr>
              <a:t>4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nhóm</a:t>
            </a:r>
            <a:r>
              <a:rPr lang="en-US" sz="2600" dirty="0">
                <a:latin typeface="Times New Roman" panose="02020603050405020304" pitchFamily="18" charset="0"/>
                <a:ea typeface="Batang" panose="02030600000101010101" pitchFamily="18" charset="-127"/>
                <a:cs typeface="Times New Roman" panose="02020603050405020304" pitchFamily="18" charset="0"/>
              </a:rPr>
              <a:t> gen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liên</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kết</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en-US" sz="2600" b="1" dirty="0">
                <a:latin typeface="Times New Roman" panose="02020603050405020304" pitchFamily="18" charset="0"/>
                <a:ea typeface="Batang" panose="02030600000101010101" pitchFamily="18" charset="-127"/>
                <a:cs typeface="Times New Roman" panose="02020603050405020304" pitchFamily="18" charset="0"/>
              </a:rPr>
              <a:t>3. </a:t>
            </a:r>
            <a:r>
              <a:rPr lang="en-US" sz="2600" b="1" dirty="0" err="1">
                <a:latin typeface="Times New Roman" panose="02020603050405020304" pitchFamily="18" charset="0"/>
                <a:ea typeface="Batang" panose="02030600000101010101" pitchFamily="18" charset="-127"/>
                <a:cs typeface="Times New Roman" panose="02020603050405020304" pitchFamily="18" charset="0"/>
              </a:rPr>
              <a:t>Cơ</a:t>
            </a:r>
            <a:r>
              <a:rPr lang="en-US" sz="2600" b="1" dirty="0">
                <a:latin typeface="Times New Roman" panose="02020603050405020304" pitchFamily="18" charset="0"/>
                <a:ea typeface="Batang" panose="02030600000101010101" pitchFamily="18" charset="-127"/>
                <a:cs typeface="Times New Roman" panose="02020603050405020304" pitchFamily="18" charset="0"/>
              </a:rPr>
              <a:t> </a:t>
            </a:r>
            <a:r>
              <a:rPr lang="en-US" sz="2600" b="1" dirty="0" err="1">
                <a:latin typeface="Times New Roman" panose="02020603050405020304" pitchFamily="18" charset="0"/>
                <a:ea typeface="Batang" panose="02030600000101010101" pitchFamily="18" charset="-127"/>
                <a:cs typeface="Times New Roman" panose="02020603050405020304" pitchFamily="18" charset="0"/>
              </a:rPr>
              <a:t>sở</a:t>
            </a:r>
            <a:r>
              <a:rPr lang="en-US" sz="2600" b="1" dirty="0">
                <a:latin typeface="Times New Roman" panose="02020603050405020304" pitchFamily="18" charset="0"/>
                <a:ea typeface="Batang" panose="02030600000101010101" pitchFamily="18" charset="-127"/>
                <a:cs typeface="Times New Roman" panose="02020603050405020304" pitchFamily="18" charset="0"/>
              </a:rPr>
              <a:t> </a:t>
            </a:r>
            <a:r>
              <a:rPr lang="en-US" sz="2600" b="1" dirty="0" err="1">
                <a:latin typeface="Times New Roman" panose="02020603050405020304" pitchFamily="18" charset="0"/>
                <a:ea typeface="Batang" panose="02030600000101010101" pitchFamily="18" charset="-127"/>
                <a:cs typeface="Times New Roman" panose="02020603050405020304" pitchFamily="18" charset="0"/>
              </a:rPr>
              <a:t>tế</a:t>
            </a:r>
            <a:r>
              <a:rPr lang="en-US" sz="2600" b="1" dirty="0">
                <a:latin typeface="Times New Roman" panose="02020603050405020304" pitchFamily="18" charset="0"/>
                <a:ea typeface="Batang" panose="02030600000101010101" pitchFamily="18" charset="-127"/>
                <a:cs typeface="Times New Roman" panose="02020603050405020304" pitchFamily="18" charset="0"/>
              </a:rPr>
              <a:t> </a:t>
            </a:r>
            <a:r>
              <a:rPr lang="en-US" sz="2600" b="1" dirty="0" err="1">
                <a:latin typeface="Times New Roman" panose="02020603050405020304" pitchFamily="18" charset="0"/>
                <a:ea typeface="Batang" panose="02030600000101010101" pitchFamily="18" charset="-127"/>
                <a:cs typeface="Times New Roman" panose="02020603050405020304" pitchFamily="18" charset="0"/>
              </a:rPr>
              <a:t>bào</a:t>
            </a:r>
            <a:r>
              <a:rPr lang="en-US" sz="2600" b="1" dirty="0">
                <a:latin typeface="Times New Roman" panose="02020603050405020304" pitchFamily="18" charset="0"/>
                <a:ea typeface="Batang" panose="02030600000101010101" pitchFamily="18" charset="-127"/>
                <a:cs typeface="Times New Roman" panose="02020603050405020304" pitchFamily="18" charset="0"/>
              </a:rPr>
              <a:t> </a:t>
            </a:r>
            <a:r>
              <a:rPr lang="en-US" sz="2600" b="1" dirty="0" err="1">
                <a:latin typeface="Times New Roman" panose="02020603050405020304" pitchFamily="18" charset="0"/>
                <a:ea typeface="Batang" panose="02030600000101010101" pitchFamily="18" charset="-127"/>
                <a:cs typeface="Times New Roman" panose="02020603050405020304" pitchFamily="18" charset="0"/>
              </a:rPr>
              <a:t>học</a:t>
            </a:r>
            <a:r>
              <a:rPr lang="en-US" sz="2600" b="1" dirty="0">
                <a:latin typeface="Times New Roman" panose="02020603050405020304" pitchFamily="18" charset="0"/>
                <a:ea typeface="Batang" panose="02030600000101010101" pitchFamily="18" charset="-127"/>
                <a:cs typeface="Times New Roman" panose="02020603050405020304" pitchFamily="18" charset="0"/>
              </a:rPr>
              <a:t>:</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các</a:t>
            </a:r>
            <a:r>
              <a:rPr lang="en-US" sz="2600" dirty="0">
                <a:latin typeface="Times New Roman" panose="02020603050405020304" pitchFamily="18" charset="0"/>
                <a:ea typeface="Batang" panose="02030600000101010101" pitchFamily="18" charset="-127"/>
                <a:cs typeface="Times New Roman" panose="02020603050405020304" pitchFamily="18" charset="0"/>
              </a:rPr>
              <a:t> gen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trong</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nhóm</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liên</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kết</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cùng</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phân</a:t>
            </a:r>
            <a:r>
              <a:rPr lang="en-US" sz="2600" dirty="0">
                <a:latin typeface="Times New Roman" panose="02020603050405020304" pitchFamily="18" charset="0"/>
                <a:ea typeface="Batang" panose="02030600000101010101" pitchFamily="18" charset="-127"/>
                <a:cs typeface="Times New Roman" panose="02020603050405020304" pitchFamily="18" charset="0"/>
              </a:rPr>
              <a:t> li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với</a:t>
            </a:r>
            <a:r>
              <a:rPr lang="en-US" sz="2600" dirty="0">
                <a:latin typeface="Times New Roman" panose="02020603050405020304" pitchFamily="18" charset="0"/>
                <a:ea typeface="Batang" panose="02030600000101010101" pitchFamily="18" charset="-127"/>
                <a:cs typeface="Times New Roman" panose="02020603050405020304" pitchFamily="18" charset="0"/>
              </a:rPr>
              <a:t> NST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trong</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quá</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trình</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phân</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bào</a:t>
            </a:r>
            <a:r>
              <a:rPr lang="en-US" sz="2600" dirty="0">
                <a:latin typeface="Times New Roman" panose="02020603050405020304" pitchFamily="18" charset="0"/>
                <a:ea typeface="Batang" panose="02030600000101010101" pitchFamily="18" charset="-127"/>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en-US" sz="2600" b="1" dirty="0">
                <a:latin typeface="Times New Roman" panose="02020603050405020304" pitchFamily="18" charset="0"/>
                <a:ea typeface="Batang" panose="02030600000101010101" pitchFamily="18" charset="-127"/>
                <a:cs typeface="Times New Roman" panose="02020603050405020304" pitchFamily="18" charset="0"/>
              </a:rPr>
              <a:t>4. Ý </a:t>
            </a:r>
            <a:r>
              <a:rPr lang="en-US" sz="2600" b="1" dirty="0" err="1">
                <a:latin typeface="Times New Roman" panose="02020603050405020304" pitchFamily="18" charset="0"/>
                <a:ea typeface="Batang" panose="02030600000101010101" pitchFamily="18" charset="-127"/>
                <a:cs typeface="Times New Roman" panose="02020603050405020304" pitchFamily="18" charset="0"/>
              </a:rPr>
              <a:t>nghĩa</a:t>
            </a:r>
            <a:r>
              <a:rPr lang="en-US" sz="2600" b="1" dirty="0">
                <a:latin typeface="Times New Roman" panose="02020603050405020304" pitchFamily="18" charset="0"/>
                <a:ea typeface="Batang" panose="02030600000101010101" pitchFamily="18" charset="-127"/>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Các</a:t>
            </a:r>
            <a:r>
              <a:rPr lang="en-US" sz="2600" dirty="0">
                <a:latin typeface="Times New Roman" panose="02020603050405020304" pitchFamily="18" charset="0"/>
                <a:ea typeface="Batang" panose="02030600000101010101" pitchFamily="18" charset="-127"/>
                <a:cs typeface="Times New Roman" panose="02020603050405020304" pitchFamily="18" charset="0"/>
              </a:rPr>
              <a:t> gen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tập</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hợp</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trên</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cùng</a:t>
            </a:r>
            <a:r>
              <a:rPr lang="en-US" sz="2600" dirty="0">
                <a:latin typeface="Times New Roman" panose="02020603050405020304" pitchFamily="18" charset="0"/>
                <a:ea typeface="Batang" panose="02030600000101010101" pitchFamily="18" charset="-127"/>
                <a:cs typeface="Times New Roman" panose="02020603050405020304" pitchFamily="18" charset="0"/>
              </a:rPr>
              <a:t> NST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luôn</a:t>
            </a:r>
            <a:r>
              <a:rPr lang="en-US" sz="2600" dirty="0">
                <a:latin typeface="Times New Roman" panose="02020603050405020304" pitchFamily="18" charset="0"/>
                <a:ea typeface="Batang" panose="02030600000101010101" pitchFamily="18" charset="-127"/>
                <a:cs typeface="Times New Roman" panose="02020603050405020304" pitchFamily="18" charset="0"/>
              </a:rPr>
              <a:t> di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truyền</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cùng</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nhau</a:t>
            </a:r>
            <a:r>
              <a:rPr lang="en-US" sz="2600" dirty="0">
                <a:latin typeface="Times New Roman" panose="02020603050405020304" pitchFamily="18" charset="0"/>
                <a:ea typeface="Batang" panose="02030600000101010101" pitchFamily="18" charset="-127"/>
                <a:cs typeface="Times New Roman" panose="02020603050405020304" pitchFamily="18" charset="0"/>
              </a:rPr>
              <a:t> →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duy</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trì</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sự</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ổn</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định</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của</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loài</a:t>
            </a:r>
            <a:r>
              <a:rPr lang="en-US" sz="2600" dirty="0">
                <a:latin typeface="Times New Roman" panose="02020603050405020304" pitchFamily="18" charset="0"/>
                <a:ea typeface="Batang" panose="02030600000101010101" pitchFamily="18" charset="-127"/>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Các</a:t>
            </a:r>
            <a:r>
              <a:rPr lang="en-US" sz="2600" dirty="0">
                <a:latin typeface="Times New Roman" panose="02020603050405020304" pitchFamily="18" charset="0"/>
                <a:ea typeface="Batang" panose="02030600000101010101" pitchFamily="18" charset="-127"/>
                <a:cs typeface="Times New Roman" panose="02020603050405020304" pitchFamily="18" charset="0"/>
              </a:rPr>
              <a:t> gen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quý</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có</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thể</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được</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tập</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hợp</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trên</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cùng</a:t>
            </a:r>
            <a:r>
              <a:rPr lang="en-US" sz="2600" dirty="0">
                <a:latin typeface="Times New Roman" panose="02020603050405020304" pitchFamily="18" charset="0"/>
                <a:ea typeface="Batang" panose="02030600000101010101" pitchFamily="18" charset="-127"/>
                <a:cs typeface="Times New Roman" panose="02020603050405020304" pitchFamily="18" charset="0"/>
              </a:rPr>
              <a:t> NST →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tạo</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các</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giống</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vật</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nuôi</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cây</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trồng</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có</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những</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đặc</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điểm</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mong</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muốn</a:t>
            </a:r>
            <a:r>
              <a:rPr lang="en-US" sz="2600" u="sng" dirty="0">
                <a:latin typeface="Times New Roman" panose="02020603050405020304" pitchFamily="18" charset="0"/>
                <a:ea typeface="Batang" panose="02030600000101010101" pitchFamily="18" charset="-127"/>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Hạn</a:t>
            </a:r>
            <a:r>
              <a:rPr lang="en-US" sz="2600" u="sng" dirty="0">
                <a:latin typeface="Times New Roman" panose="02020603050405020304" pitchFamily="18" charset="0"/>
                <a:ea typeface="Batang" panose="02030600000101010101" pitchFamily="18" charset="-127"/>
                <a:cs typeface="Times New Roman" panose="02020603050405020304" pitchFamily="18" charset="0"/>
              </a:rPr>
              <a:t> </a:t>
            </a:r>
            <a:r>
              <a:rPr lang="en-US" sz="2600" u="sng" dirty="0" err="1">
                <a:latin typeface="Times New Roman" panose="02020603050405020304" pitchFamily="18" charset="0"/>
                <a:ea typeface="Batang" panose="02030600000101010101" pitchFamily="18" charset="-127"/>
                <a:cs typeface="Times New Roman" panose="02020603050405020304" pitchFamily="18" charset="0"/>
              </a:rPr>
              <a:t>chế</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biến</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dị</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tổ</a:t>
            </a:r>
            <a:r>
              <a:rPr lang="en-US" sz="2600" dirty="0">
                <a:latin typeface="Times New Roman" panose="02020603050405020304" pitchFamily="18" charset="0"/>
                <a:ea typeface="Batang" panose="02030600000101010101" pitchFamily="18" charset="-127"/>
                <a:cs typeface="Times New Roman" panose="02020603050405020304" pitchFamily="18" charset="0"/>
              </a:rPr>
              <a:t> </a:t>
            </a:r>
            <a:r>
              <a:rPr lang="en-US" sz="2600" dirty="0" err="1">
                <a:latin typeface="Times New Roman" panose="02020603050405020304" pitchFamily="18" charset="0"/>
                <a:ea typeface="Batang" panose="02030600000101010101" pitchFamily="18" charset="-127"/>
                <a:cs typeface="Times New Roman" panose="02020603050405020304" pitchFamily="18" charset="0"/>
              </a:rPr>
              <a:t>hợp</a:t>
            </a:r>
            <a:r>
              <a:rPr lang="en-US" sz="2600" dirty="0">
                <a:latin typeface="Times New Roman" panose="02020603050405020304" pitchFamily="18" charset="0"/>
                <a:ea typeface="Batang" panose="02030600000101010101" pitchFamily="18" charset="-127"/>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endParaRPr lang="en-US" dirty="0"/>
          </a:p>
        </p:txBody>
      </p:sp>
      <p:sp>
        <p:nvSpPr>
          <p:cNvPr id="4" name="Rectangle 3"/>
          <p:cNvSpPr/>
          <p:nvPr/>
        </p:nvSpPr>
        <p:spPr>
          <a:xfrm>
            <a:off x="1124408" y="184407"/>
            <a:ext cx="2784737" cy="584775"/>
          </a:xfrm>
          <a:prstGeom prst="rect">
            <a:avLst/>
          </a:prstGeom>
        </p:spPr>
        <p:txBody>
          <a:bodyPr wrap="none">
            <a:spAutoFit/>
          </a:bodyPr>
          <a:lstStyle/>
          <a:p>
            <a:r>
              <a:rPr lang="en-US" sz="3200" b="1" dirty="0">
                <a:solidFill>
                  <a:prstClr val="black"/>
                </a:solidFill>
                <a:latin typeface="Calibri Light" panose="020F0302020204030204"/>
                <a:ea typeface="+mj-ea"/>
                <a:cs typeface="+mj-cs"/>
              </a:rPr>
              <a:t>I. </a:t>
            </a:r>
            <a:r>
              <a:rPr lang="en-US" sz="3200" b="1" u="sng" dirty="0">
                <a:solidFill>
                  <a:prstClr val="black"/>
                </a:solidFill>
                <a:latin typeface="Calibri Light" panose="020F0302020204030204"/>
                <a:ea typeface="+mj-ea"/>
                <a:cs typeface="+mj-cs"/>
              </a:rPr>
              <a:t>LIÊN KẾT GEN:</a:t>
            </a:r>
            <a:endParaRPr lang="en-US" dirty="0"/>
          </a:p>
        </p:txBody>
      </p:sp>
    </p:spTree>
    <p:extLst>
      <p:ext uri="{BB962C8B-B14F-4D97-AF65-F5344CB8AC3E}">
        <p14:creationId xmlns:p14="http://schemas.microsoft.com/office/powerpoint/2010/main" val="34915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263537" cy="679903"/>
          </a:xfrm>
        </p:spPr>
        <p:txBody>
          <a:bodyPr>
            <a:normAutofit/>
          </a:bodyPr>
          <a:lstStyle/>
          <a:p>
            <a:r>
              <a:rPr lang="en-US" sz="2800" b="1" u="sng" dirty="0">
                <a:latin typeface="Times New Roman" panose="02020603050405020304" pitchFamily="18" charset="0"/>
                <a:ea typeface="Batang" panose="02030600000101010101" pitchFamily="18" charset="-127"/>
                <a:cs typeface="Times New Roman" panose="02020603050405020304" pitchFamily="18" charset="0"/>
              </a:rPr>
              <a:t>II. HOÁN </a:t>
            </a:r>
            <a:r>
              <a:rPr lang="en-US" sz="2800" b="1" u="sng" dirty="0" err="1">
                <a:latin typeface="Times New Roman" panose="02020603050405020304" pitchFamily="18" charset="0"/>
                <a:ea typeface="Batang" panose="02030600000101010101" pitchFamily="18" charset="-127"/>
                <a:cs typeface="Times New Roman" panose="02020603050405020304" pitchFamily="18" charset="0"/>
              </a:rPr>
              <a:t>Vị</a:t>
            </a:r>
            <a:r>
              <a:rPr lang="en-US" sz="2800" b="1" u="sng" dirty="0">
                <a:latin typeface="Times New Roman" panose="02020603050405020304" pitchFamily="18" charset="0"/>
                <a:ea typeface="Batang" panose="02030600000101010101" pitchFamily="18" charset="-127"/>
                <a:cs typeface="Times New Roman" panose="02020603050405020304" pitchFamily="18" charset="0"/>
              </a:rPr>
              <a:t> GEN</a:t>
            </a:r>
            <a:r>
              <a:rPr lang="en-US" sz="2800" b="1" u="sng"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9194" y="1329235"/>
            <a:ext cx="10515600" cy="4849495"/>
          </a:xfrm>
        </p:spPr>
        <p:txBody>
          <a:bodyPr>
            <a:normAutofit lnSpcReduction="10000"/>
          </a:bodyPr>
          <a:lstStyle/>
          <a:p>
            <a:pPr indent="0" algn="just">
              <a:lnSpc>
                <a:spcPct val="100000"/>
              </a:lnSpc>
              <a:spcAft>
                <a:spcPts val="0"/>
              </a:spcAft>
              <a:buNone/>
            </a:pPr>
            <a:r>
              <a:rPr lang="en-US" b="1" dirty="0" smtClean="0">
                <a:latin typeface="Times New Roman" panose="02020603050405020304" pitchFamily="18" charset="0"/>
                <a:ea typeface="Batang" panose="02030600000101010101" pitchFamily="18" charset="-127"/>
                <a:cs typeface="Times New Roman" panose="02020603050405020304" pitchFamily="18" charset="0"/>
              </a:rPr>
              <a:t>1</a:t>
            </a:r>
            <a:r>
              <a:rPr lang="en-US" b="1" dirty="0">
                <a:latin typeface="Times New Roman" panose="02020603050405020304" pitchFamily="18" charset="0"/>
                <a:ea typeface="Batang" panose="02030600000101010101" pitchFamily="18" charset="-127"/>
                <a:cs typeface="Times New Roman" panose="02020603050405020304" pitchFamily="18" charset="0"/>
              </a:rPr>
              <a:t>. </a:t>
            </a:r>
            <a:r>
              <a:rPr lang="en-US" b="1" dirty="0" err="1">
                <a:latin typeface="Times New Roman" panose="02020603050405020304" pitchFamily="18" charset="0"/>
                <a:ea typeface="Batang" panose="02030600000101010101" pitchFamily="18" charset="-127"/>
                <a:cs typeface="Times New Roman" panose="02020603050405020304" pitchFamily="18" charset="0"/>
              </a:rPr>
              <a:t>Thí</a:t>
            </a:r>
            <a:r>
              <a:rPr lang="en-US" b="1" dirty="0">
                <a:latin typeface="Times New Roman" panose="02020603050405020304" pitchFamily="18" charset="0"/>
                <a:ea typeface="Batang" panose="02030600000101010101" pitchFamily="18" charset="-127"/>
                <a:cs typeface="Times New Roman" panose="02020603050405020304" pitchFamily="18" charset="0"/>
              </a:rPr>
              <a:t> </a:t>
            </a:r>
            <a:r>
              <a:rPr lang="en-US" b="1" dirty="0" err="1">
                <a:latin typeface="Times New Roman" panose="02020603050405020304" pitchFamily="18" charset="0"/>
                <a:ea typeface="Batang" panose="02030600000101010101" pitchFamily="18" charset="-127"/>
                <a:cs typeface="Times New Roman" panose="02020603050405020304" pitchFamily="18" charset="0"/>
              </a:rPr>
              <a:t>nghiệm</a:t>
            </a:r>
            <a:r>
              <a:rPr lang="en-US" b="1" dirty="0">
                <a:latin typeface="Times New Roman" panose="02020603050405020304" pitchFamily="18" charset="0"/>
                <a:ea typeface="Batang" panose="02030600000101010101" pitchFamily="18" charset="-127"/>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lnSpc>
                <a:spcPct val="100000"/>
              </a:lnSpc>
              <a:spcAft>
                <a:spcPts val="0"/>
              </a:spcAft>
              <a:buNone/>
            </a:pPr>
            <a:r>
              <a:rPr lang="en-US" dirty="0">
                <a:latin typeface="Times New Roman" panose="02020603050405020304" pitchFamily="18" charset="0"/>
                <a:ea typeface="Batang" panose="02030600000101010101" pitchFamily="18" charset="-127"/>
                <a:cs typeface="Times New Roman" panose="02020603050405020304" pitchFamily="18" charset="0"/>
              </a:rPr>
              <a:t>P</a:t>
            </a:r>
            <a:r>
              <a:rPr lang="en-US" baseline="-25000" dirty="0">
                <a:latin typeface="Times New Roman" panose="02020603050405020304" pitchFamily="18" charset="0"/>
                <a:ea typeface="Batang" panose="02030600000101010101" pitchFamily="18" charset="-127"/>
                <a:cs typeface="Times New Roman" panose="02020603050405020304" pitchFamily="18" charset="0"/>
              </a:rPr>
              <a:t>TC</a:t>
            </a:r>
            <a:r>
              <a:rPr lang="en-US" dirty="0">
                <a:latin typeface="Times New Roman" panose="02020603050405020304" pitchFamily="18" charset="0"/>
                <a:ea typeface="Batang" panose="02030600000101010101" pitchFamily="18" charset="-127"/>
                <a:cs typeface="Times New Roman" panose="02020603050405020304" pitchFamily="18" charset="0"/>
              </a:rPr>
              <a:t>: 	♀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xám</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dài</a:t>
            </a:r>
            <a:r>
              <a:rPr lang="en-US" dirty="0">
                <a:latin typeface="Times New Roman" panose="02020603050405020304" pitchFamily="18" charset="0"/>
                <a:ea typeface="Batang" panose="02030600000101010101" pitchFamily="18" charset="-127"/>
                <a:cs typeface="Times New Roman" panose="02020603050405020304" pitchFamily="18" charset="0"/>
              </a:rPr>
              <a:t>         x    ♂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đen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cụt</a:t>
            </a:r>
            <a:r>
              <a:rPr lang="en-US" dirty="0">
                <a:latin typeface="Times New Roman" panose="02020603050405020304" pitchFamily="18" charset="0"/>
                <a:ea typeface="Batang" panose="02030600000101010101" pitchFamily="18" charset="-127"/>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lnSpc>
                <a:spcPct val="100000"/>
              </a:lnSpc>
              <a:spcAft>
                <a:spcPts val="0"/>
              </a:spcAft>
              <a:buNone/>
            </a:pPr>
            <a:r>
              <a:rPr lang="en-US" dirty="0">
                <a:latin typeface="Times New Roman" panose="02020603050405020304" pitchFamily="18" charset="0"/>
                <a:ea typeface="Batang" panose="02030600000101010101" pitchFamily="18" charset="-127"/>
                <a:cs typeface="Times New Roman" panose="02020603050405020304" pitchFamily="18" charset="0"/>
              </a:rPr>
              <a:t>F</a:t>
            </a:r>
            <a:r>
              <a:rPr lang="en-US" baseline="-25000" dirty="0">
                <a:latin typeface="Times New Roman" panose="02020603050405020304" pitchFamily="18" charset="0"/>
                <a:ea typeface="Batang" panose="02030600000101010101" pitchFamily="18" charset="-127"/>
                <a:cs typeface="Times New Roman" panose="02020603050405020304" pitchFamily="18" charset="0"/>
              </a:rPr>
              <a:t>1</a:t>
            </a:r>
            <a:r>
              <a:rPr lang="en-US" dirty="0">
                <a:latin typeface="Times New Roman" panose="02020603050405020304" pitchFamily="18" charset="0"/>
                <a:ea typeface="Batang" panose="02030600000101010101" pitchFamily="18" charset="-127"/>
                <a:cs typeface="Times New Roman" panose="02020603050405020304" pitchFamily="18" charset="0"/>
              </a:rPr>
              <a:t>  : 100%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xám</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dài</a:t>
            </a:r>
            <a:r>
              <a:rPr lang="en-US" dirty="0">
                <a:latin typeface="Times New Roman" panose="02020603050405020304" pitchFamily="18" charset="0"/>
                <a:ea typeface="Batang" panose="02030600000101010101" pitchFamily="18" charset="-127"/>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lnSpc>
                <a:spcPct val="100000"/>
              </a:lnSpc>
              <a:spcAft>
                <a:spcPts val="0"/>
              </a:spcAft>
              <a:buNone/>
            </a:pPr>
            <a:r>
              <a:rPr lang="en-US" b="1" i="1" dirty="0" err="1">
                <a:latin typeface="Times New Roman" panose="02020603050405020304" pitchFamily="18" charset="0"/>
                <a:ea typeface="Batang" panose="02030600000101010101" pitchFamily="18" charset="-127"/>
                <a:cs typeface="Times New Roman" panose="02020603050405020304" pitchFamily="18" charset="0"/>
              </a:rPr>
              <a:t>Đem</a:t>
            </a:r>
            <a:r>
              <a:rPr lang="en-US" b="1" i="1" dirty="0">
                <a:latin typeface="Times New Roman" panose="02020603050405020304" pitchFamily="18" charset="0"/>
                <a:ea typeface="Batang" panose="02030600000101010101" pitchFamily="18" charset="-127"/>
                <a:cs typeface="Times New Roman" panose="02020603050405020304" pitchFamily="18" charset="0"/>
              </a:rPr>
              <a:t> </a:t>
            </a:r>
            <a:r>
              <a:rPr lang="en-US" b="1" i="1" dirty="0" err="1">
                <a:latin typeface="Times New Roman" panose="02020603050405020304" pitchFamily="18" charset="0"/>
                <a:ea typeface="Batang" panose="02030600000101010101" pitchFamily="18" charset="-127"/>
                <a:cs typeface="Times New Roman" panose="02020603050405020304" pitchFamily="18" charset="0"/>
              </a:rPr>
              <a:t>lai</a:t>
            </a:r>
            <a:r>
              <a:rPr lang="en-US" b="1" i="1" dirty="0">
                <a:latin typeface="Times New Roman" panose="02020603050405020304" pitchFamily="18" charset="0"/>
                <a:ea typeface="Batang" panose="02030600000101010101" pitchFamily="18" charset="-127"/>
                <a:cs typeface="Times New Roman" panose="02020603050405020304" pitchFamily="18" charset="0"/>
              </a:rPr>
              <a:t> </a:t>
            </a:r>
            <a:r>
              <a:rPr lang="en-US" b="1" i="1" dirty="0" err="1">
                <a:latin typeface="Times New Roman" panose="02020603050405020304" pitchFamily="18" charset="0"/>
                <a:ea typeface="Batang" panose="02030600000101010101" pitchFamily="18" charset="-127"/>
                <a:cs typeface="Times New Roman" panose="02020603050405020304" pitchFamily="18" charset="0"/>
              </a:rPr>
              <a:t>phân</a:t>
            </a:r>
            <a:r>
              <a:rPr lang="en-US" b="1" i="1" dirty="0">
                <a:latin typeface="Times New Roman" panose="02020603050405020304" pitchFamily="18" charset="0"/>
                <a:ea typeface="Batang" panose="02030600000101010101" pitchFamily="18" charset="-127"/>
                <a:cs typeface="Times New Roman" panose="02020603050405020304" pitchFamily="18" charset="0"/>
              </a:rPr>
              <a:t> </a:t>
            </a:r>
            <a:r>
              <a:rPr lang="en-US" b="1" i="1" dirty="0" err="1">
                <a:latin typeface="Times New Roman" panose="02020603050405020304" pitchFamily="18" charset="0"/>
                <a:ea typeface="Batang" panose="02030600000101010101" pitchFamily="18" charset="-127"/>
                <a:cs typeface="Times New Roman" panose="02020603050405020304" pitchFamily="18" charset="0"/>
              </a:rPr>
              <a:t>tích</a:t>
            </a:r>
            <a:r>
              <a:rPr lang="en-US" b="1" i="1" dirty="0">
                <a:latin typeface="Times New Roman" panose="02020603050405020304" pitchFamily="18" charset="0"/>
                <a:ea typeface="Batang" panose="02030600000101010101" pitchFamily="18" charset="-127"/>
                <a:cs typeface="Times New Roman" panose="02020603050405020304" pitchFamily="18" charset="0"/>
              </a:rPr>
              <a:t> </a:t>
            </a:r>
            <a:r>
              <a:rPr lang="en-US" b="1" i="1" dirty="0" err="1">
                <a:latin typeface="Times New Roman" panose="02020603050405020304" pitchFamily="18" charset="0"/>
                <a:ea typeface="Batang" panose="02030600000101010101" pitchFamily="18" charset="-127"/>
                <a:cs typeface="Times New Roman" panose="02020603050405020304" pitchFamily="18" charset="0"/>
              </a:rPr>
              <a:t>ruồi</a:t>
            </a:r>
            <a:r>
              <a:rPr lang="en-US" b="1" i="1" dirty="0">
                <a:latin typeface="Times New Roman" panose="02020603050405020304" pitchFamily="18" charset="0"/>
                <a:ea typeface="Batang" panose="02030600000101010101" pitchFamily="18" charset="-127"/>
                <a:cs typeface="Times New Roman" panose="02020603050405020304" pitchFamily="18" charset="0"/>
              </a:rPr>
              <a:t> </a:t>
            </a:r>
            <a:r>
              <a:rPr lang="en-US" dirty="0">
                <a:latin typeface="Times New Roman" panose="02020603050405020304" pitchFamily="18" charset="0"/>
                <a:ea typeface="Batang" panose="02030600000101010101" pitchFamily="18" charset="-127"/>
                <a:cs typeface="Times New Roman" panose="02020603050405020304" pitchFamily="18" charset="0"/>
              </a:rPr>
              <a:t>♀</a:t>
            </a:r>
            <a:r>
              <a:rPr lang="en-US" b="1" i="1" dirty="0">
                <a:latin typeface="Times New Roman" panose="02020603050405020304" pitchFamily="18" charset="0"/>
                <a:ea typeface="Batang" panose="02030600000101010101" pitchFamily="18" charset="-127"/>
                <a:cs typeface="Times New Roman" panose="02020603050405020304" pitchFamily="18" charset="0"/>
              </a:rPr>
              <a:t> F</a:t>
            </a:r>
            <a:r>
              <a:rPr lang="en-US" b="1" i="1" baseline="-25000" dirty="0">
                <a:latin typeface="Times New Roman" panose="02020603050405020304" pitchFamily="18" charset="0"/>
                <a:ea typeface="Batang" panose="02030600000101010101" pitchFamily="18" charset="-127"/>
                <a:cs typeface="Times New Roman" panose="02020603050405020304" pitchFamily="18" charset="0"/>
              </a:rPr>
              <a:t>1</a:t>
            </a:r>
            <a:r>
              <a:rPr lang="en-US" b="1" i="1" dirty="0">
                <a:latin typeface="Times New Roman" panose="02020603050405020304" pitchFamily="18" charset="0"/>
                <a:ea typeface="Batang" panose="02030600000101010101" pitchFamily="18" charset="-127"/>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lnSpc>
                <a:spcPct val="100000"/>
              </a:lnSpc>
              <a:spcAft>
                <a:spcPts val="0"/>
              </a:spcAft>
              <a:buNone/>
            </a:pPr>
            <a:r>
              <a:rPr lang="en-US" dirty="0">
                <a:latin typeface="Times New Roman" panose="02020603050405020304" pitchFamily="18" charset="0"/>
                <a:ea typeface="Batang" panose="02030600000101010101" pitchFamily="18" charset="-127"/>
                <a:cs typeface="Times New Roman" panose="02020603050405020304" pitchFamily="18" charset="0"/>
              </a:rPr>
              <a:t>♀ F</a:t>
            </a:r>
            <a:r>
              <a:rPr lang="en-US" baseline="-25000" dirty="0">
                <a:latin typeface="Times New Roman" panose="02020603050405020304" pitchFamily="18" charset="0"/>
                <a:ea typeface="Batang" panose="02030600000101010101" pitchFamily="18" charset="-127"/>
                <a:cs typeface="Times New Roman" panose="02020603050405020304" pitchFamily="18" charset="0"/>
              </a:rPr>
              <a:t>1</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xám</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dài</a:t>
            </a:r>
            <a:r>
              <a:rPr lang="en-US" dirty="0">
                <a:latin typeface="Times New Roman" panose="02020603050405020304" pitchFamily="18" charset="0"/>
                <a:ea typeface="Batang" panose="02030600000101010101" pitchFamily="18" charset="-127"/>
                <a:cs typeface="Times New Roman" panose="02020603050405020304" pitchFamily="18" charset="0"/>
              </a:rPr>
              <a:t>     x 	♂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đen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cụt</a:t>
            </a:r>
            <a:r>
              <a:rPr lang="en-US" dirty="0">
                <a:latin typeface="Times New Roman" panose="02020603050405020304" pitchFamily="18" charset="0"/>
                <a:ea typeface="Batang" panose="02030600000101010101" pitchFamily="18" charset="-127"/>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lnSpc>
                <a:spcPct val="100000"/>
              </a:lnSpc>
              <a:spcAft>
                <a:spcPts val="0"/>
              </a:spcAft>
              <a:buNone/>
            </a:pPr>
            <a:r>
              <a:rPr lang="en-US" dirty="0" err="1">
                <a:latin typeface="Times New Roman" panose="02020603050405020304" pitchFamily="18" charset="0"/>
                <a:ea typeface="Batang" panose="02030600000101010101" pitchFamily="18" charset="-127"/>
                <a:cs typeface="Times New Roman" panose="02020603050405020304" pitchFamily="18" charset="0"/>
              </a:rPr>
              <a:t>F</a:t>
            </a:r>
            <a:r>
              <a:rPr lang="en-US" baseline="-25000" dirty="0" err="1">
                <a:latin typeface="Times New Roman" panose="02020603050405020304" pitchFamily="18" charset="0"/>
                <a:ea typeface="Batang" panose="02030600000101010101" pitchFamily="18" charset="-127"/>
                <a:cs typeface="Times New Roman" panose="02020603050405020304" pitchFamily="18" charset="0"/>
              </a:rPr>
              <a:t>a</a:t>
            </a:r>
            <a:r>
              <a:rPr lang="en-US" dirty="0">
                <a:latin typeface="Times New Roman" panose="02020603050405020304" pitchFamily="18" charset="0"/>
                <a:ea typeface="Batang" panose="02030600000101010101" pitchFamily="18" charset="-127"/>
                <a:cs typeface="Times New Roman" panose="02020603050405020304" pitchFamily="18" charset="0"/>
              </a:rPr>
              <a:t> : 	965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xám</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dài</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smtClean="0">
                <a:latin typeface="Times New Roman" panose="02020603050405020304" pitchFamily="18" charset="0"/>
                <a:ea typeface="Batang" panose="02030600000101010101" pitchFamily="18" charset="-127"/>
                <a:cs typeface="Times New Roman" panose="02020603050405020304" pitchFamily="18" charset="0"/>
              </a:rPr>
              <a:t>(41</a:t>
            </a:r>
            <a:r>
              <a:rPr lang="vi-VN" dirty="0" smtClean="0">
                <a:latin typeface="Times New Roman" panose="02020603050405020304" pitchFamily="18" charset="0"/>
                <a:ea typeface="Batang" panose="02030600000101010101" pitchFamily="18" charset="-127"/>
                <a:cs typeface="Times New Roman" panose="02020603050405020304" pitchFamily="18" charset="0"/>
              </a:rPr>
              <a:t>,</a:t>
            </a:r>
            <a:r>
              <a:rPr lang="en-US" dirty="0" smtClean="0">
                <a:latin typeface="Times New Roman" panose="02020603050405020304" pitchFamily="18" charset="0"/>
                <a:ea typeface="Batang" panose="02030600000101010101" pitchFamily="18" charset="-127"/>
                <a:cs typeface="Times New Roman" panose="02020603050405020304" pitchFamily="18" charset="0"/>
              </a:rPr>
              <a:t>5</a:t>
            </a:r>
            <a:r>
              <a:rPr lang="vi-VN" dirty="0" smtClean="0">
                <a:latin typeface="Times New Roman" panose="02020603050405020304" pitchFamily="18" charset="0"/>
                <a:ea typeface="Batang" panose="02030600000101010101" pitchFamily="18" charset="-127"/>
                <a:cs typeface="Times New Roman" panose="02020603050405020304" pitchFamily="18" charset="0"/>
              </a:rPr>
              <a:t>%</a:t>
            </a:r>
            <a:r>
              <a:rPr lang="en-US"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lnSpc>
                <a:spcPct val="100000"/>
              </a:lnSpc>
              <a:spcAft>
                <a:spcPts val="0"/>
              </a:spcAft>
              <a:buNone/>
            </a:pPr>
            <a:r>
              <a:rPr lang="en-US" dirty="0">
                <a:latin typeface="Times New Roman" panose="02020603050405020304" pitchFamily="18" charset="0"/>
                <a:ea typeface="Batang" panose="02030600000101010101" pitchFamily="18" charset="-127"/>
                <a:cs typeface="Times New Roman" panose="02020603050405020304" pitchFamily="18" charset="0"/>
              </a:rPr>
              <a:t>  	944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đen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cụt</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smtClean="0">
                <a:latin typeface="Times New Roman" panose="02020603050405020304" pitchFamily="18" charset="0"/>
                <a:ea typeface="Batang" panose="02030600000101010101" pitchFamily="18" charset="-127"/>
                <a:cs typeface="Times New Roman" panose="02020603050405020304" pitchFamily="18" charset="0"/>
              </a:rPr>
              <a:t>(41</a:t>
            </a:r>
            <a:r>
              <a:rPr lang="vi-VN" dirty="0" smtClean="0">
                <a:latin typeface="Times New Roman" panose="02020603050405020304" pitchFamily="18" charset="0"/>
                <a:ea typeface="Batang" panose="02030600000101010101" pitchFamily="18" charset="-127"/>
                <a:cs typeface="Times New Roman" panose="02020603050405020304" pitchFamily="18" charset="0"/>
              </a:rPr>
              <a:t>,</a:t>
            </a:r>
            <a:r>
              <a:rPr lang="en-US" dirty="0" smtClean="0">
                <a:latin typeface="Times New Roman" panose="02020603050405020304" pitchFamily="18" charset="0"/>
                <a:ea typeface="Batang" panose="02030600000101010101" pitchFamily="18" charset="-127"/>
                <a:cs typeface="Times New Roman" panose="02020603050405020304" pitchFamily="18" charset="0"/>
              </a:rPr>
              <a:t>5</a:t>
            </a:r>
            <a:r>
              <a:rPr lang="vi-VN" dirty="0" smtClean="0">
                <a:latin typeface="Times New Roman" panose="02020603050405020304" pitchFamily="18" charset="0"/>
                <a:ea typeface="Batang" panose="02030600000101010101" pitchFamily="18" charset="-127"/>
                <a:cs typeface="Times New Roman" panose="02020603050405020304" pitchFamily="18" charset="0"/>
              </a:rPr>
              <a:t>%</a:t>
            </a:r>
            <a:r>
              <a:rPr lang="en-US"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vi-VN" dirty="0" smtClean="0">
                <a:latin typeface="Times New Roman" panose="02020603050405020304" pitchFamily="18" charset="0"/>
                <a:ea typeface="Batang" panose="02030600000101010101" pitchFamily="18" charset="-127"/>
                <a:cs typeface="Times New Roman" panose="02020603050405020304" pitchFamily="18" charset="0"/>
              </a:rPr>
              <a:t>	</a:t>
            </a:r>
            <a:r>
              <a:rPr lang="en-US" dirty="0" smtClean="0">
                <a:latin typeface="Times New Roman" panose="02020603050405020304" pitchFamily="18" charset="0"/>
                <a:ea typeface="Batang" panose="02030600000101010101" pitchFamily="18" charset="-127"/>
                <a:cs typeface="Times New Roman" panose="02020603050405020304" pitchFamily="18" charset="0"/>
              </a:rPr>
              <a:t>206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xám</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cụt</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vi-VN" dirty="0" smtClean="0">
                <a:latin typeface="Times New Roman" panose="02020603050405020304" pitchFamily="18" charset="0"/>
                <a:ea typeface="Batang" panose="02030600000101010101" pitchFamily="18" charset="-127"/>
                <a:cs typeface="Times New Roman" panose="02020603050405020304" pitchFamily="18" charset="0"/>
              </a:rPr>
              <a:t>  </a:t>
            </a:r>
            <a:r>
              <a:rPr lang="en-US" dirty="0" smtClean="0">
                <a:latin typeface="Times New Roman" panose="02020603050405020304" pitchFamily="18" charset="0"/>
                <a:ea typeface="Batang" panose="02030600000101010101" pitchFamily="18" charset="-127"/>
                <a:cs typeface="Times New Roman" panose="02020603050405020304" pitchFamily="18" charset="0"/>
              </a:rPr>
              <a:t>(8</a:t>
            </a:r>
            <a:r>
              <a:rPr lang="vi-VN" dirty="0" smtClean="0">
                <a:latin typeface="Times New Roman" panose="02020603050405020304" pitchFamily="18" charset="0"/>
                <a:ea typeface="Batang" panose="02030600000101010101" pitchFamily="18" charset="-127"/>
                <a:cs typeface="Times New Roman" panose="02020603050405020304" pitchFamily="18" charset="0"/>
              </a:rPr>
              <a:t>,</a:t>
            </a:r>
            <a:r>
              <a:rPr lang="en-US" dirty="0" smtClean="0">
                <a:latin typeface="Times New Roman" panose="02020603050405020304" pitchFamily="18" charset="0"/>
                <a:ea typeface="Batang" panose="02030600000101010101" pitchFamily="18" charset="-127"/>
                <a:cs typeface="Times New Roman" panose="02020603050405020304" pitchFamily="18" charset="0"/>
              </a:rPr>
              <a:t>5</a:t>
            </a:r>
            <a:r>
              <a:rPr lang="vi-VN" dirty="0" smtClean="0">
                <a:latin typeface="Times New Roman" panose="02020603050405020304" pitchFamily="18" charset="0"/>
                <a:ea typeface="Batang" panose="02030600000101010101" pitchFamily="18" charset="-127"/>
                <a:cs typeface="Times New Roman" panose="02020603050405020304" pitchFamily="18" charset="0"/>
              </a:rPr>
              <a:t>%</a:t>
            </a:r>
            <a:r>
              <a:rPr lang="en-US"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indent="0" algn="just">
              <a:lnSpc>
                <a:spcPct val="100000"/>
              </a:lnSpc>
              <a:spcAft>
                <a:spcPts val="0"/>
              </a:spcAft>
              <a:buNone/>
            </a:pP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vi-VN" dirty="0" smtClean="0">
                <a:latin typeface="Times New Roman" panose="02020603050405020304" pitchFamily="18" charset="0"/>
                <a:ea typeface="Batang" panose="02030600000101010101" pitchFamily="18" charset="-127"/>
                <a:cs typeface="Times New Roman" panose="02020603050405020304" pitchFamily="18" charset="0"/>
              </a:rPr>
              <a:t>  </a:t>
            </a:r>
            <a:r>
              <a:rPr lang="en-US" dirty="0" smtClean="0">
                <a:latin typeface="Times New Roman" panose="02020603050405020304" pitchFamily="18" charset="0"/>
                <a:ea typeface="Batang" panose="02030600000101010101" pitchFamily="18" charset="-127"/>
                <a:cs typeface="Times New Roman" panose="02020603050405020304" pitchFamily="18" charset="0"/>
              </a:rPr>
              <a:t> </a:t>
            </a:r>
            <a:r>
              <a:rPr lang="en-US" dirty="0">
                <a:latin typeface="Times New Roman" panose="02020603050405020304" pitchFamily="18" charset="0"/>
                <a:ea typeface="Batang" panose="02030600000101010101" pitchFamily="18" charset="-127"/>
                <a:cs typeface="Times New Roman" panose="02020603050405020304" pitchFamily="18" charset="0"/>
              </a:rPr>
              <a:t>185 </a:t>
            </a:r>
            <a:r>
              <a:rPr lang="en-US" dirty="0" err="1">
                <a:latin typeface="Times New Roman" panose="02020603050405020304" pitchFamily="18" charset="0"/>
                <a:ea typeface="Batang" panose="02030600000101010101" pitchFamily="18" charset="-127"/>
                <a:cs typeface="Times New Roman" panose="02020603050405020304" pitchFamily="18" charset="0"/>
              </a:rPr>
              <a:t>Thân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đen</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cánh</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err="1">
                <a:latin typeface="Times New Roman" panose="02020603050405020304" pitchFamily="18" charset="0"/>
                <a:ea typeface="Batang" panose="02030600000101010101" pitchFamily="18" charset="-127"/>
                <a:cs typeface="Times New Roman" panose="02020603050405020304" pitchFamily="18" charset="0"/>
              </a:rPr>
              <a:t>dài</a:t>
            </a:r>
            <a:r>
              <a:rPr lang="en-US" dirty="0">
                <a:latin typeface="Times New Roman" panose="02020603050405020304" pitchFamily="18" charset="0"/>
                <a:ea typeface="Batang" panose="02030600000101010101" pitchFamily="18" charset="-127"/>
                <a:cs typeface="Times New Roman" panose="02020603050405020304" pitchFamily="18" charset="0"/>
              </a:rPr>
              <a:t> 	</a:t>
            </a:r>
            <a:r>
              <a:rPr lang="en-US" dirty="0" smtClean="0">
                <a:latin typeface="Times New Roman" panose="02020603050405020304" pitchFamily="18" charset="0"/>
                <a:ea typeface="Batang" panose="02030600000101010101" pitchFamily="18" charset="-127"/>
                <a:cs typeface="Times New Roman" panose="02020603050405020304" pitchFamily="18" charset="0"/>
              </a:rPr>
              <a:t>(8</a:t>
            </a:r>
            <a:r>
              <a:rPr lang="vi-VN" dirty="0" smtClean="0">
                <a:latin typeface="Times New Roman" panose="02020603050405020304" pitchFamily="18" charset="0"/>
                <a:ea typeface="Batang" panose="02030600000101010101" pitchFamily="18" charset="-127"/>
                <a:cs typeface="Times New Roman" panose="02020603050405020304" pitchFamily="18" charset="0"/>
              </a:rPr>
              <a:t>,</a:t>
            </a:r>
            <a:r>
              <a:rPr lang="en-US" dirty="0" smtClean="0">
                <a:latin typeface="Times New Roman" panose="02020603050405020304" pitchFamily="18" charset="0"/>
                <a:ea typeface="Batang" panose="02030600000101010101" pitchFamily="18" charset="-127"/>
                <a:cs typeface="Times New Roman" panose="02020603050405020304" pitchFamily="18" charset="0"/>
              </a:rPr>
              <a:t>5</a:t>
            </a:r>
            <a:r>
              <a:rPr lang="vi-VN" dirty="0">
                <a:latin typeface="Times New Roman" panose="02020603050405020304" pitchFamily="18" charset="0"/>
                <a:ea typeface="Batang" panose="02030600000101010101" pitchFamily="18" charset="-127"/>
                <a:cs typeface="Times New Roman" panose="02020603050405020304" pitchFamily="18" charset="0"/>
              </a:rPr>
              <a:t>%</a:t>
            </a:r>
            <a:r>
              <a:rPr lang="en-US"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nSpc>
                <a:spcPct val="100000"/>
              </a:lnSpc>
            </a:pPr>
            <a:endParaRPr lang="en-US"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7341325" y="4267535"/>
            <a:ext cx="3971109"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a:t>
            </a:r>
            <a:r>
              <a:rPr kumimoji="0" lang="en-US" altLang="en-US" sz="2400" b="1" i="1"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Khác</a:t>
            </a:r>
            <a:r>
              <a:rPr kumimoji="0" lang="en-US" altLang="en-US" sz="2400" b="1" i="1"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400" b="1" i="1"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tỉ</a:t>
            </a:r>
            <a:r>
              <a:rPr kumimoji="0" lang="en-US" altLang="en-US" sz="2400" b="1" i="1"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400" b="1" i="1"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lệ</a:t>
            </a:r>
            <a:r>
              <a:rPr kumimoji="0" lang="en-US" altLang="en-US" sz="2400" b="1" i="1"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1 : 1 : 1 : 1 </a:t>
            </a:r>
            <a:r>
              <a:rPr kumimoji="0" lang="en-US" altLang="en-US" sz="2400" b="1" i="1"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theo</a:t>
            </a:r>
            <a:r>
              <a:rPr kumimoji="0" lang="en-US" altLang="en-US" sz="2400" b="1" i="1"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PLĐL </a:t>
            </a:r>
            <a:r>
              <a:rPr kumimoji="0" lang="en-US" altLang="en-US" sz="2400" b="1" i="1"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của</a:t>
            </a:r>
            <a:r>
              <a:rPr kumimoji="0" lang="en-US" altLang="en-US" sz="2400" b="1" i="1"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en-US" sz="2400" b="1" i="1"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Menđen</a:t>
            </a:r>
            <a:r>
              <a:rPr kumimoji="0" lang="en-US" altLang="en-US" sz="2400" b="1" i="1"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dissolve">
                                      <p:cBhvr>
                                        <p:cTn id="31" dur="500"/>
                                        <p:tgtEl>
                                          <p:spTgt spid="3">
                                            <p:txEl>
                                              <p:pRg st="1" end="1"/>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dissolve">
                                      <p:cBhvr>
                                        <p:cTn id="34" dur="500"/>
                                        <p:tgtEl>
                                          <p:spTgt spid="3">
                                            <p:txEl>
                                              <p:pRg st="2" end="2"/>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dissolve">
                                      <p:cBhvr>
                                        <p:cTn id="37" dur="500"/>
                                        <p:tgtEl>
                                          <p:spTgt spid="3">
                                            <p:txEl>
                                              <p:pRg st="3" end="3"/>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dissolve">
                                      <p:cBhvr>
                                        <p:cTn id="40" dur="500"/>
                                        <p:tgtEl>
                                          <p:spTgt spid="3">
                                            <p:txEl>
                                              <p:pRg st="4" end="4"/>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dissolve">
                                      <p:cBhvr>
                                        <p:cTn id="43" dur="500"/>
                                        <p:tgtEl>
                                          <p:spTgt spid="3">
                                            <p:txEl>
                                              <p:pRg st="5" end="5"/>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dissolve">
                                      <p:cBhvr>
                                        <p:cTn id="46" dur="500"/>
                                        <p:tgtEl>
                                          <p:spTgt spid="3">
                                            <p:txEl>
                                              <p:pRg st="6" end="6"/>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dissolve">
                                      <p:cBhvr>
                                        <p:cTn id="49" dur="500"/>
                                        <p:tgtEl>
                                          <p:spTgt spid="3">
                                            <p:txEl>
                                              <p:pRg st="7" end="7"/>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dissolv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heel(1)">
                                      <p:cBhvr>
                                        <p:cTn id="5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1398</Words>
  <Application>Microsoft Office PowerPoint</Application>
  <PresentationFormat>Widescreen</PresentationFormat>
  <Paragraphs>117</Paragraphs>
  <Slides>15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15</vt:i4>
      </vt:variant>
    </vt:vector>
  </HeadingPairs>
  <TitlesOfParts>
    <vt:vector size="22" baseType="lpstr">
      <vt:lpstr>Batang</vt:lpstr>
      <vt:lpstr>Arial</vt:lpstr>
      <vt:lpstr>Calibri</vt:lpstr>
      <vt:lpstr>Calibri Light</vt:lpstr>
      <vt:lpstr>Times New Roman</vt:lpstr>
      <vt:lpstr>Wingdings</vt:lpstr>
      <vt:lpstr>Office Theme</vt:lpstr>
      <vt:lpstr>BÀI 11 LIÊN KẾT GEN VÀ HOÁN VỊ GEN</vt:lpstr>
      <vt:lpstr>Nhà di truyền học Moocgan</vt:lpstr>
      <vt:lpstr>Đối tượng nghiên cứu: ruồi giấm</vt:lpstr>
      <vt:lpstr>I. LIÊN KẾT GEN: 1. Thí nghiệm:</vt:lpstr>
      <vt:lpstr>PowerPoint Presentation</vt:lpstr>
      <vt:lpstr>PowerPoint Presentation</vt:lpstr>
      <vt:lpstr>PowerPoint Presentation</vt:lpstr>
      <vt:lpstr>PowerPoint Presentation</vt:lpstr>
      <vt:lpstr>II. HOÁN Vị GEN:</vt:lpstr>
      <vt:lpstr>II. HOÁN Vị GEN:</vt:lpstr>
      <vt:lpstr>II. HOÁN Vị GEN:</vt:lpstr>
      <vt:lpstr>II. HOÁN Vị GEN:</vt:lpstr>
      <vt:lpstr>II. HOÁN Vị GEN:</vt:lpstr>
      <vt:lpstr>II. HOÁN Vị GEN: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LIÊN KẾT GEN VÀ HOÁN VỊ GEN</dc:title>
  <dc:creator>Microsoft account</dc:creator>
  <cp:lastModifiedBy>Microsoft account</cp:lastModifiedBy>
  <cp:revision>6</cp:revision>
  <dcterms:created xsi:type="dcterms:W3CDTF">2021-10-07T01:13:08Z</dcterms:created>
  <dcterms:modified xsi:type="dcterms:W3CDTF">2021-10-10T12:52:43Z</dcterms:modified>
</cp:coreProperties>
</file>